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57" r:id="rId3"/>
    <p:sldId id="258" r:id="rId4"/>
    <p:sldId id="259" r:id="rId5"/>
    <p:sldId id="260" r:id="rId6"/>
    <p:sldId id="261" r:id="rId7"/>
    <p:sldId id="263" r:id="rId8"/>
    <p:sldId id="262"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autoAdjust="0"/>
    <p:restoredTop sz="63703" autoAdjust="0"/>
  </p:normalViewPr>
  <p:slideViewPr>
    <p:cSldViewPr snapToGrid="0">
      <p:cViewPr varScale="1">
        <p:scale>
          <a:sx n="70" d="100"/>
          <a:sy n="70" d="100"/>
        </p:scale>
        <p:origin x="186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jpeg>
</file>

<file path=ppt/media/image11.png>
</file>

<file path=ppt/media/image12.png>
</file>

<file path=ppt/media/image13.jpeg>
</file>

<file path=ppt/media/image14.png>
</file>

<file path=ppt/media/image15.png>
</file>

<file path=ppt/media/image16.png>
</file>

<file path=ppt/media/image17.jpeg>
</file>

<file path=ppt/media/image18.jpeg>
</file>

<file path=ppt/media/image19.jpeg>
</file>

<file path=ppt/media/image2.png>
</file>

<file path=ppt/media/image3.jpeg>
</file>

<file path=ppt/media/image4.jpeg>
</file>

<file path=ppt/media/image5.jpeg>
</file>

<file path=ppt/media/image6.png>
</file>

<file path=ppt/media/image7.png>
</file>

<file path=ppt/media/image8.png>
</file>

<file path=ppt/media/image9.jpe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00CBCA-4063-4623-9E81-1F47399F3F55}" type="datetimeFigureOut">
              <a:rPr lang="en-AU" smtClean="0"/>
              <a:t>13/08/2023</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D02062-79A2-40A6-ABCE-1358E6A4201B}" type="slidenum">
              <a:rPr lang="en-AU" smtClean="0"/>
              <a:t>‹#›</a:t>
            </a:fld>
            <a:endParaRPr lang="en-AU"/>
          </a:p>
        </p:txBody>
      </p:sp>
    </p:spTree>
    <p:extLst>
      <p:ext uri="{BB962C8B-B14F-4D97-AF65-F5344CB8AC3E}">
        <p14:creationId xmlns:p14="http://schemas.microsoft.com/office/powerpoint/2010/main" val="37253398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FD02062-79A2-40A6-ABCE-1358E6A4201B}" type="slidenum">
              <a:rPr lang="en-AU" smtClean="0"/>
              <a:t>1</a:t>
            </a:fld>
            <a:endParaRPr lang="en-AU"/>
          </a:p>
        </p:txBody>
      </p:sp>
    </p:spTree>
    <p:extLst>
      <p:ext uri="{BB962C8B-B14F-4D97-AF65-F5344CB8AC3E}">
        <p14:creationId xmlns:p14="http://schemas.microsoft.com/office/powerpoint/2010/main" val="28448364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000000"/>
                </a:solidFill>
                <a:effectLst/>
                <a:latin typeface="Helvetica Neue"/>
              </a:rPr>
              <a:t>Correlation between </a:t>
            </a:r>
            <a:r>
              <a:rPr lang="en-US" b="1" i="0" dirty="0" err="1">
                <a:solidFill>
                  <a:srgbClr val="000000"/>
                </a:solidFill>
                <a:effectLst/>
                <a:latin typeface="Helvetica Neue"/>
              </a:rPr>
              <a:t>domestic_gross</a:t>
            </a:r>
            <a:r>
              <a:rPr lang="en-US" b="1" i="0" dirty="0">
                <a:solidFill>
                  <a:srgbClr val="000000"/>
                </a:solidFill>
                <a:effectLst/>
                <a:latin typeface="Helvetica Neue"/>
              </a:rPr>
              <a:t> and runtime in minutes profit?</a:t>
            </a:r>
          </a:p>
          <a:p>
            <a:pPr algn="l"/>
            <a:r>
              <a:rPr lang="en-US" b="0" i="0" dirty="0">
                <a:solidFill>
                  <a:srgbClr val="000000"/>
                </a:solidFill>
                <a:effectLst/>
                <a:latin typeface="Helvetica Neue"/>
              </a:rPr>
              <a:t>To check the correlation between domestic gross and runtime I </a:t>
            </a:r>
            <a:r>
              <a:rPr lang="en-US" b="0" i="0" dirty="0" err="1">
                <a:solidFill>
                  <a:srgbClr val="000000"/>
                </a:solidFill>
                <a:effectLst/>
                <a:latin typeface="Helvetica Neue"/>
              </a:rPr>
              <a:t>prefered</a:t>
            </a:r>
            <a:r>
              <a:rPr lang="en-US" b="0" i="0" dirty="0">
                <a:solidFill>
                  <a:srgbClr val="000000"/>
                </a:solidFill>
                <a:effectLst/>
                <a:latin typeface="Helvetica Neue"/>
              </a:rPr>
              <a:t> using scatter plot. Scatter plot is a best fit for representing correlation between two quantitative values.</a:t>
            </a:r>
          </a:p>
          <a:p>
            <a:pPr algn="l">
              <a:buFont typeface="Arial" panose="020B0604020202020204" pitchFamily="34" charset="0"/>
              <a:buChar char="•"/>
            </a:pPr>
            <a:r>
              <a:rPr lang="en-US" b="0" i="0" dirty="0">
                <a:solidFill>
                  <a:srgbClr val="000000"/>
                </a:solidFill>
                <a:effectLst/>
                <a:latin typeface="Helvetica Neue"/>
              </a:rPr>
              <a:t>The scatter plot between the domestic gross in millions and the runtime (length in minutes) of movies shows a weak correlation, it means that there isn't a strong linear relationship between these two variables (horizontal line of best fit = weaker correlation).</a:t>
            </a:r>
          </a:p>
          <a:p>
            <a:pPr algn="l">
              <a:buFont typeface="Arial" panose="020B0604020202020204" pitchFamily="34" charset="0"/>
              <a:buChar char="•"/>
            </a:pPr>
            <a:r>
              <a:rPr lang="en-US" b="0" i="0" dirty="0">
                <a:solidFill>
                  <a:srgbClr val="000000"/>
                </a:solidFill>
                <a:effectLst/>
                <a:latin typeface="Helvetica Neue"/>
              </a:rPr>
              <a:t>There isn't a </a:t>
            </a:r>
            <a:r>
              <a:rPr lang="en-US" b="0" i="0" dirty="0" err="1">
                <a:solidFill>
                  <a:srgbClr val="000000"/>
                </a:solidFill>
                <a:effectLst/>
                <a:latin typeface="Helvetica Neue"/>
              </a:rPr>
              <a:t>univerally</a:t>
            </a:r>
            <a:r>
              <a:rPr lang="en-US" b="0" i="0" dirty="0">
                <a:solidFill>
                  <a:srgbClr val="000000"/>
                </a:solidFill>
                <a:effectLst/>
                <a:latin typeface="Helvetica Neue"/>
              </a:rPr>
              <a:t> "perfect" length of a movie. some shorter films (e.g. under 90 minutes) can be incredibly successful while some longer films (e.g. over 120 minutes) can be hit too. </a:t>
            </a:r>
            <a:r>
              <a:rPr lang="en-US" b="0" i="0" dirty="0" err="1">
                <a:solidFill>
                  <a:srgbClr val="000000"/>
                </a:solidFill>
                <a:effectLst/>
                <a:latin typeface="Helvetica Neue"/>
              </a:rPr>
              <a:t>Conversebly</a:t>
            </a:r>
            <a:r>
              <a:rPr lang="en-US" b="0" i="0" dirty="0">
                <a:solidFill>
                  <a:srgbClr val="000000"/>
                </a:solidFill>
                <a:effectLst/>
                <a:latin typeface="Helvetica Neue"/>
              </a:rPr>
              <a:t>, movies by length can also be box office flops.</a:t>
            </a:r>
          </a:p>
          <a:p>
            <a:pPr algn="l">
              <a:buFont typeface="Arial" panose="020B0604020202020204" pitchFamily="34" charset="0"/>
              <a:buChar char="•"/>
            </a:pPr>
            <a:r>
              <a:rPr lang="en-US" b="0" i="0" dirty="0">
                <a:solidFill>
                  <a:srgbClr val="000000"/>
                </a:solidFill>
                <a:effectLst/>
                <a:latin typeface="Helvetica Neue"/>
              </a:rPr>
              <a:t>Therefore some points to consider from here is that if runtime is not the best factor for figuring out the success of a movie then what are other factors to consider for movie's financial success ? Is the quality of story line, is it the genre, the actors involved, the direction, marketing, time of the year?</a:t>
            </a:r>
          </a:p>
          <a:p>
            <a:endParaRPr lang="en-AU" dirty="0"/>
          </a:p>
        </p:txBody>
      </p:sp>
      <p:sp>
        <p:nvSpPr>
          <p:cNvPr id="4" name="Slide Number Placeholder 3"/>
          <p:cNvSpPr>
            <a:spLocks noGrp="1"/>
          </p:cNvSpPr>
          <p:nvPr>
            <p:ph type="sldNum" sz="quarter" idx="5"/>
          </p:nvPr>
        </p:nvSpPr>
        <p:spPr/>
        <p:txBody>
          <a:bodyPr/>
          <a:lstStyle/>
          <a:p>
            <a:fld id="{3FD02062-79A2-40A6-ABCE-1358E6A4201B}" type="slidenum">
              <a:rPr lang="en-AU" smtClean="0"/>
              <a:t>11</a:t>
            </a:fld>
            <a:endParaRPr lang="en-AU"/>
          </a:p>
        </p:txBody>
      </p:sp>
    </p:spTree>
    <p:extLst>
      <p:ext uri="{BB962C8B-B14F-4D97-AF65-F5344CB8AC3E}">
        <p14:creationId xmlns:p14="http://schemas.microsoft.com/office/powerpoint/2010/main" val="8708638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000000"/>
                </a:solidFill>
                <a:effectLst/>
                <a:latin typeface="Helvetica Neue"/>
              </a:rPr>
              <a:t>Correlation between domestic gross and movie genres ?</a:t>
            </a:r>
          </a:p>
          <a:p>
            <a:pPr algn="l">
              <a:buFont typeface="Arial" panose="020B0604020202020204" pitchFamily="34" charset="0"/>
              <a:buChar char="•"/>
            </a:pPr>
            <a:r>
              <a:rPr lang="en-US" b="0" i="0" dirty="0">
                <a:solidFill>
                  <a:srgbClr val="000000"/>
                </a:solidFill>
                <a:effectLst/>
                <a:latin typeface="Helvetica Neue"/>
              </a:rPr>
              <a:t>I used horizontal bar plot to analyze the correlation between domestic gross and movie genres which involved displaying the average domestic gross for each genres.</a:t>
            </a:r>
          </a:p>
          <a:p>
            <a:pPr algn="l"/>
            <a:r>
              <a:rPr lang="en-US" b="0" i="0" dirty="0">
                <a:solidFill>
                  <a:srgbClr val="000000"/>
                </a:solidFill>
                <a:effectLst/>
                <a:latin typeface="Helvetica Neue"/>
              </a:rPr>
              <a:t>This plot gave insight into what genres are currently more popular or preferred by the domestic audience.</a:t>
            </a:r>
          </a:p>
          <a:p>
            <a:pPr algn="l">
              <a:buFont typeface="Arial" panose="020B0604020202020204" pitchFamily="34" charset="0"/>
              <a:buChar char="•"/>
            </a:pPr>
            <a:r>
              <a:rPr lang="en-US" b="0" i="0" dirty="0">
                <a:solidFill>
                  <a:srgbClr val="000000"/>
                </a:solidFill>
                <a:effectLst/>
                <a:latin typeface="Helvetica Neue"/>
              </a:rPr>
              <a:t>The bar plot showed that Drama and Comedy genres generated highest box office revenue of 3.0 to 3.5 million in the given domestic market.</a:t>
            </a:r>
          </a:p>
          <a:p>
            <a:pPr algn="l">
              <a:buFont typeface="Arial" panose="020B0604020202020204" pitchFamily="34" charset="0"/>
              <a:buChar char="•"/>
            </a:pPr>
            <a:r>
              <a:rPr lang="en-US" b="0" i="0" dirty="0">
                <a:solidFill>
                  <a:srgbClr val="000000"/>
                </a:solidFill>
                <a:effectLst/>
                <a:latin typeface="Helvetica Neue"/>
              </a:rPr>
              <a:t>Genres like adventure, documentary, crime, action , horror, </a:t>
            </a:r>
            <a:r>
              <a:rPr lang="en-US" b="0" i="0" dirty="0" err="1">
                <a:solidFill>
                  <a:srgbClr val="000000"/>
                </a:solidFill>
                <a:effectLst/>
                <a:latin typeface="Helvetica Neue"/>
              </a:rPr>
              <a:t>biogarphy</a:t>
            </a:r>
            <a:r>
              <a:rPr lang="en-US" b="0" i="0" dirty="0">
                <a:solidFill>
                  <a:srgbClr val="000000"/>
                </a:solidFill>
                <a:effectLst/>
                <a:latin typeface="Helvetica Neue"/>
              </a:rPr>
              <a:t> showed 0.1 to 2.5 million hit in box office.</a:t>
            </a:r>
          </a:p>
          <a:p>
            <a:pPr algn="l">
              <a:buFont typeface="Arial" panose="020B0604020202020204" pitchFamily="34" charset="0"/>
              <a:buChar char="•"/>
            </a:pPr>
            <a:r>
              <a:rPr lang="en-US" b="0" i="0" dirty="0">
                <a:solidFill>
                  <a:srgbClr val="000000"/>
                </a:solidFill>
                <a:effectLst/>
                <a:latin typeface="Helvetica Neue"/>
              </a:rPr>
              <a:t>While Sci-fi, family, fantasy, animation and thriller were among the lowest generated box office revenue</a:t>
            </a:r>
          </a:p>
          <a:p>
            <a:pPr algn="l">
              <a:buFont typeface="Arial" panose="020B0604020202020204" pitchFamily="34" charset="0"/>
              <a:buChar char="•"/>
            </a:pPr>
            <a:r>
              <a:rPr lang="en-US" b="0" i="0" dirty="0">
                <a:solidFill>
                  <a:srgbClr val="000000"/>
                </a:solidFill>
                <a:effectLst/>
                <a:latin typeface="Helvetica Neue"/>
              </a:rPr>
              <a:t>Also some genres like romance, mystery, music and sport shows no box office revenue</a:t>
            </a:r>
          </a:p>
          <a:p>
            <a:endParaRPr lang="en-AU" dirty="0"/>
          </a:p>
        </p:txBody>
      </p:sp>
      <p:sp>
        <p:nvSpPr>
          <p:cNvPr id="4" name="Slide Number Placeholder 3"/>
          <p:cNvSpPr>
            <a:spLocks noGrp="1"/>
          </p:cNvSpPr>
          <p:nvPr>
            <p:ph type="sldNum" sz="quarter" idx="5"/>
          </p:nvPr>
        </p:nvSpPr>
        <p:spPr/>
        <p:txBody>
          <a:bodyPr/>
          <a:lstStyle/>
          <a:p>
            <a:fld id="{3FD02062-79A2-40A6-ABCE-1358E6A4201B}" type="slidenum">
              <a:rPr lang="en-AU" smtClean="0"/>
              <a:t>12</a:t>
            </a:fld>
            <a:endParaRPr lang="en-AU"/>
          </a:p>
        </p:txBody>
      </p:sp>
    </p:spTree>
    <p:extLst>
      <p:ext uri="{BB962C8B-B14F-4D97-AF65-F5344CB8AC3E}">
        <p14:creationId xmlns:p14="http://schemas.microsoft.com/office/powerpoint/2010/main" val="5836942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000000"/>
                </a:solidFill>
                <a:effectLst/>
                <a:latin typeface="Helvetica Neue"/>
              </a:rPr>
              <a:t>Correlation between Production budget and Domestic gross?</a:t>
            </a:r>
          </a:p>
          <a:p>
            <a:pPr algn="l"/>
            <a:r>
              <a:rPr lang="en-US" b="0" i="0" dirty="0">
                <a:solidFill>
                  <a:srgbClr val="000000"/>
                </a:solidFill>
                <a:effectLst/>
                <a:latin typeface="Helvetica Neue"/>
              </a:rPr>
              <a:t>Does this mean the more money that is put into making a movie, the more money that movie will make?</a:t>
            </a:r>
          </a:p>
          <a:p>
            <a:pPr algn="l">
              <a:buFont typeface="Arial" panose="020B0604020202020204" pitchFamily="34" charset="0"/>
              <a:buChar char="•"/>
            </a:pPr>
            <a:r>
              <a:rPr lang="en-US" b="0" i="0" dirty="0">
                <a:solidFill>
                  <a:srgbClr val="000000"/>
                </a:solidFill>
                <a:effectLst/>
                <a:latin typeface="Helvetica Neue"/>
              </a:rPr>
              <a:t>Using scatter plot we can see from the figure below, there are lot of dot points in the lower left portion of the graph and fewer movies in the top right portion of the graph. Higher budget movies appears to have higher revenue but how much higher and strong is that relationship, is something to consider. This can be </a:t>
            </a:r>
            <a:r>
              <a:rPr lang="en-US" b="0" i="0" dirty="0" err="1">
                <a:solidFill>
                  <a:srgbClr val="000000"/>
                </a:solidFill>
                <a:effectLst/>
                <a:latin typeface="Helvetica Neue"/>
              </a:rPr>
              <a:t>acheived</a:t>
            </a:r>
            <a:r>
              <a:rPr lang="en-US" b="0" i="0" dirty="0">
                <a:solidFill>
                  <a:srgbClr val="000000"/>
                </a:solidFill>
                <a:effectLst/>
                <a:latin typeface="Helvetica Neue"/>
              </a:rPr>
              <a:t> by calculating the linear regression </a:t>
            </a:r>
            <a:r>
              <a:rPr lang="en-US" b="0" i="0" dirty="0" err="1">
                <a:solidFill>
                  <a:srgbClr val="000000"/>
                </a:solidFill>
                <a:effectLst/>
                <a:latin typeface="Helvetica Neue"/>
              </a:rPr>
              <a:t>anaylsis</a:t>
            </a:r>
            <a:r>
              <a:rPr lang="en-US" b="0" i="0" dirty="0">
                <a:solidFill>
                  <a:srgbClr val="000000"/>
                </a:solidFill>
                <a:effectLst/>
                <a:latin typeface="Helvetica Neue"/>
              </a:rPr>
              <a:t>.</a:t>
            </a:r>
          </a:p>
          <a:p>
            <a:pPr algn="l">
              <a:buFont typeface="Arial" panose="020B0604020202020204" pitchFamily="34" charset="0"/>
              <a:buChar char="•"/>
            </a:pPr>
            <a:r>
              <a:rPr lang="en-US" b="0" i="0" dirty="0">
                <a:solidFill>
                  <a:srgbClr val="000000"/>
                </a:solidFill>
                <a:effectLst/>
                <a:latin typeface="Helvetica Neue"/>
              </a:rPr>
              <a:t>The slope of the line is positive and steep indicating its a strong positive correlation between production budget and domestic gross.</a:t>
            </a:r>
          </a:p>
          <a:p>
            <a:endParaRPr lang="en-AU" dirty="0"/>
          </a:p>
        </p:txBody>
      </p:sp>
      <p:sp>
        <p:nvSpPr>
          <p:cNvPr id="4" name="Slide Number Placeholder 3"/>
          <p:cNvSpPr>
            <a:spLocks noGrp="1"/>
          </p:cNvSpPr>
          <p:nvPr>
            <p:ph type="sldNum" sz="quarter" idx="5"/>
          </p:nvPr>
        </p:nvSpPr>
        <p:spPr/>
        <p:txBody>
          <a:bodyPr/>
          <a:lstStyle/>
          <a:p>
            <a:fld id="{3FD02062-79A2-40A6-ABCE-1358E6A4201B}" type="slidenum">
              <a:rPr lang="en-AU" smtClean="0"/>
              <a:t>13</a:t>
            </a:fld>
            <a:endParaRPr lang="en-AU"/>
          </a:p>
        </p:txBody>
      </p:sp>
    </p:spTree>
    <p:extLst>
      <p:ext uri="{BB962C8B-B14F-4D97-AF65-F5344CB8AC3E}">
        <p14:creationId xmlns:p14="http://schemas.microsoft.com/office/powerpoint/2010/main" val="6382283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Helvetica Neue"/>
              </a:rPr>
              <a:t>The analysis offers a comprehensive view of movie preferences by genre, average runtime, and box office revenue. Below is a concise evaluation of my findings:</a:t>
            </a:r>
          </a:p>
          <a:p>
            <a:pPr algn="l"/>
            <a:r>
              <a:rPr lang="en-US" b="1" i="0" dirty="0">
                <a:solidFill>
                  <a:srgbClr val="000000"/>
                </a:solidFill>
                <a:effectLst/>
                <a:latin typeface="Helvetica Neue"/>
              </a:rPr>
              <a:t>GENRE PREFERENCE</a:t>
            </a:r>
            <a:endParaRPr lang="en-US" b="0" i="0" dirty="0">
              <a:solidFill>
                <a:srgbClr val="000000"/>
              </a:solidFill>
              <a:effectLst/>
              <a:latin typeface="Helvetica Neue"/>
            </a:endParaRPr>
          </a:p>
          <a:p>
            <a:pPr algn="l">
              <a:buFont typeface="Arial" panose="020B0604020202020204" pitchFamily="34" charset="0"/>
              <a:buChar char="•"/>
            </a:pPr>
            <a:r>
              <a:rPr lang="en-US" b="0" i="0" dirty="0">
                <a:solidFill>
                  <a:srgbClr val="000000"/>
                </a:solidFill>
                <a:effectLst/>
                <a:latin typeface="Helvetica Neue"/>
              </a:rPr>
              <a:t>Drama takes the lead in terms of popularity, suggesting audiences appreciate in-depth storylines and emotions that they can resonate with.</a:t>
            </a:r>
          </a:p>
          <a:p>
            <a:pPr algn="l">
              <a:buFont typeface="Arial" panose="020B0604020202020204" pitchFamily="34" charset="0"/>
              <a:buChar char="•"/>
            </a:pPr>
            <a:r>
              <a:rPr lang="en-US" b="0" i="0" dirty="0">
                <a:solidFill>
                  <a:srgbClr val="000000"/>
                </a:solidFill>
                <a:effectLst/>
                <a:latin typeface="Helvetica Neue"/>
              </a:rPr>
              <a:t>Comedies are the second most preferred, emphasizing the value of entertainment and laughter.</a:t>
            </a:r>
          </a:p>
          <a:p>
            <a:pPr algn="l">
              <a:buFont typeface="Arial" panose="020B0604020202020204" pitchFamily="34" charset="0"/>
              <a:buChar char="•"/>
            </a:pPr>
            <a:r>
              <a:rPr lang="en-US" b="0" i="0" dirty="0">
                <a:solidFill>
                  <a:srgbClr val="000000"/>
                </a:solidFill>
                <a:effectLst/>
                <a:latin typeface="Helvetica Neue"/>
              </a:rPr>
              <a:t>Romance and Action films come next, suggesting audiences are diversified in their taste, seeking both emotional connection and adrenaline-pumping sequences.</a:t>
            </a:r>
          </a:p>
          <a:p>
            <a:pPr algn="l">
              <a:buFont typeface="Arial" panose="020B0604020202020204" pitchFamily="34" charset="0"/>
              <a:buChar char="•"/>
            </a:pPr>
            <a:r>
              <a:rPr lang="en-US" b="0" i="0" dirty="0">
                <a:solidFill>
                  <a:srgbClr val="000000"/>
                </a:solidFill>
                <a:effectLst/>
                <a:latin typeface="Helvetica Neue"/>
              </a:rPr>
              <a:t>Some audiences also like Documentaries which indicates an interest in real-life narratives and educational content.</a:t>
            </a:r>
          </a:p>
          <a:p>
            <a:pPr algn="l"/>
            <a:r>
              <a:rPr lang="en-US" b="1" i="0" dirty="0">
                <a:solidFill>
                  <a:srgbClr val="000000"/>
                </a:solidFill>
                <a:effectLst/>
                <a:latin typeface="Helvetica Neue"/>
              </a:rPr>
              <a:t>MOVIE RUNTIME</a:t>
            </a:r>
            <a:endParaRPr lang="en-US" b="0" i="0" dirty="0">
              <a:solidFill>
                <a:srgbClr val="000000"/>
              </a:solidFill>
              <a:effectLst/>
              <a:latin typeface="Helvetica Neue"/>
            </a:endParaRPr>
          </a:p>
          <a:p>
            <a:pPr algn="l">
              <a:buFont typeface="Arial" panose="020B0604020202020204" pitchFamily="34" charset="0"/>
              <a:buChar char="•"/>
            </a:pPr>
            <a:r>
              <a:rPr lang="en-US" b="0" i="0" dirty="0">
                <a:solidFill>
                  <a:srgbClr val="000000"/>
                </a:solidFill>
                <a:effectLst/>
                <a:latin typeface="Helvetica Neue"/>
              </a:rPr>
              <a:t>A majority of movie genres span between 90-116 minutes. Despite the range, the average runtime for most films is around 100 minutes.</a:t>
            </a:r>
          </a:p>
          <a:p>
            <a:pPr algn="l"/>
            <a:r>
              <a:rPr lang="en-US" b="1" i="0" dirty="0">
                <a:solidFill>
                  <a:srgbClr val="000000"/>
                </a:solidFill>
                <a:effectLst/>
                <a:latin typeface="Helvetica Neue"/>
              </a:rPr>
              <a:t>DOMESTIC GROSS</a:t>
            </a:r>
            <a:endParaRPr lang="en-US" b="0" i="0" dirty="0">
              <a:solidFill>
                <a:srgbClr val="000000"/>
              </a:solidFill>
              <a:effectLst/>
              <a:latin typeface="Helvetica Neue"/>
            </a:endParaRPr>
          </a:p>
          <a:p>
            <a:pPr algn="l">
              <a:buFont typeface="Arial" panose="020B0604020202020204" pitchFamily="34" charset="0"/>
              <a:buChar char="•"/>
            </a:pPr>
            <a:r>
              <a:rPr lang="en-US" b="0" i="0" dirty="0">
                <a:solidFill>
                  <a:srgbClr val="000000"/>
                </a:solidFill>
                <a:effectLst/>
                <a:latin typeface="Helvetica Neue"/>
              </a:rPr>
              <a:t>There is a weak correlation between runtime and domestic gross which signifies that the length of a movie doesn't necessarily predict its financial success.</a:t>
            </a:r>
          </a:p>
          <a:p>
            <a:pPr algn="l">
              <a:buFont typeface="Arial" panose="020B0604020202020204" pitchFamily="34" charset="0"/>
              <a:buChar char="•"/>
            </a:pPr>
            <a:r>
              <a:rPr lang="en-US" b="0" i="0" dirty="0">
                <a:solidFill>
                  <a:srgbClr val="000000"/>
                </a:solidFill>
                <a:effectLst/>
                <a:latin typeface="Helvetica Neue"/>
              </a:rPr>
              <a:t>Drama and Comedy movies unsurprisingly given their popularity, lead in terms of revenue. Interestingly, despite action films being fourth in terms of preferences, they aren't among the top-grossing genres. This might be due to production cost or market saturation. Genres like romance, mystery, music and sport not generating any revenue are surprising and may warrant further investigation. This could be due to fewer films being produced in these genres or issues with data collection.</a:t>
            </a:r>
          </a:p>
          <a:p>
            <a:pPr algn="l">
              <a:buFont typeface="Arial" panose="020B0604020202020204" pitchFamily="34" charset="0"/>
              <a:buChar char="•"/>
            </a:pPr>
            <a:r>
              <a:rPr lang="en-US" b="0" i="0" dirty="0">
                <a:solidFill>
                  <a:srgbClr val="000000"/>
                </a:solidFill>
                <a:effectLst/>
                <a:latin typeface="Helvetica Neue"/>
              </a:rPr>
              <a:t>A positive correlation between a movie's budget and its revenue suggests that investment in production tends to lead to higher returns.</a:t>
            </a:r>
          </a:p>
        </p:txBody>
      </p:sp>
      <p:sp>
        <p:nvSpPr>
          <p:cNvPr id="4" name="Slide Number Placeholder 3"/>
          <p:cNvSpPr>
            <a:spLocks noGrp="1"/>
          </p:cNvSpPr>
          <p:nvPr>
            <p:ph type="sldNum" sz="quarter" idx="5"/>
          </p:nvPr>
        </p:nvSpPr>
        <p:spPr/>
        <p:txBody>
          <a:bodyPr/>
          <a:lstStyle/>
          <a:p>
            <a:fld id="{3FD02062-79A2-40A6-ABCE-1358E6A4201B}" type="slidenum">
              <a:rPr lang="en-AU" smtClean="0"/>
              <a:t>14</a:t>
            </a:fld>
            <a:endParaRPr lang="en-AU"/>
          </a:p>
        </p:txBody>
      </p:sp>
    </p:spTree>
    <p:extLst>
      <p:ext uri="{BB962C8B-B14F-4D97-AF65-F5344CB8AC3E}">
        <p14:creationId xmlns:p14="http://schemas.microsoft.com/office/powerpoint/2010/main" val="16358182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000000"/>
                </a:solidFill>
                <a:effectLst/>
                <a:latin typeface="Helvetica Neue"/>
              </a:rPr>
              <a:t>Business Recommendation to Microsoft Company</a:t>
            </a:r>
            <a:endParaRPr lang="en-US" b="0" i="0" dirty="0">
              <a:solidFill>
                <a:srgbClr val="000000"/>
              </a:solidFill>
              <a:effectLst/>
              <a:latin typeface="Helvetica Neue"/>
            </a:endParaRPr>
          </a:p>
          <a:p>
            <a:pPr algn="l">
              <a:buFont typeface="Arial" panose="020B0604020202020204" pitchFamily="34" charset="0"/>
              <a:buChar char="•"/>
            </a:pPr>
            <a:r>
              <a:rPr lang="en-US" b="1" i="0" dirty="0">
                <a:solidFill>
                  <a:srgbClr val="000000"/>
                </a:solidFill>
                <a:effectLst/>
                <a:latin typeface="Helvetica Neue"/>
              </a:rPr>
              <a:t>Diversify Portfolio</a:t>
            </a:r>
            <a:r>
              <a:rPr lang="en-US" b="0" i="0" dirty="0">
                <a:solidFill>
                  <a:srgbClr val="000000"/>
                </a:solidFill>
                <a:effectLst/>
                <a:latin typeface="Helvetica Neue"/>
              </a:rPr>
              <a:t>: While Drama and Comedy have shown strong results, it's important to maintain a diversified portfolio of movie genres to cater to varied audiences preferences and mitigate risks.</a:t>
            </a:r>
          </a:p>
          <a:p>
            <a:pPr algn="l">
              <a:buFont typeface="Arial" panose="020B0604020202020204" pitchFamily="34" charset="0"/>
              <a:buChar char="•"/>
            </a:pPr>
            <a:r>
              <a:rPr lang="en-US" b="1" i="0" dirty="0">
                <a:solidFill>
                  <a:srgbClr val="000000"/>
                </a:solidFill>
                <a:effectLst/>
                <a:latin typeface="Helvetica Neue"/>
              </a:rPr>
              <a:t>Budget Allocation</a:t>
            </a:r>
            <a:r>
              <a:rPr lang="en-US" b="0" i="0" dirty="0">
                <a:solidFill>
                  <a:srgbClr val="000000"/>
                </a:solidFill>
                <a:effectLst/>
                <a:latin typeface="Helvetica Neue"/>
              </a:rPr>
              <a:t>: Allocate budget wisely, focusing on key areas like story quality, casting and post production. A higher budget often correlates with higher returns, but its crucial to ensure the budget is used effectively.</a:t>
            </a:r>
          </a:p>
          <a:p>
            <a:pPr algn="l">
              <a:buFont typeface="Arial" panose="020B0604020202020204" pitchFamily="34" charset="0"/>
              <a:buChar char="•"/>
            </a:pPr>
            <a:r>
              <a:rPr lang="en-US" b="1" i="0" dirty="0">
                <a:solidFill>
                  <a:srgbClr val="000000"/>
                </a:solidFill>
                <a:effectLst/>
                <a:latin typeface="Helvetica Neue"/>
              </a:rPr>
              <a:t>Market Research</a:t>
            </a:r>
            <a:r>
              <a:rPr lang="en-US" b="0" i="0" dirty="0">
                <a:solidFill>
                  <a:srgbClr val="000000"/>
                </a:solidFill>
                <a:effectLst/>
                <a:latin typeface="Helvetica Neue"/>
              </a:rPr>
              <a:t>: Conduct more in-depth market research to understand why genres such as romance, mystery, music aren't generating revenue. This will help in making informed decisions for future projects.</a:t>
            </a:r>
          </a:p>
          <a:p>
            <a:pPr algn="l">
              <a:buFont typeface="Arial" panose="020B0604020202020204" pitchFamily="34" charset="0"/>
              <a:buChar char="•"/>
            </a:pPr>
            <a:r>
              <a:rPr lang="en-US" b="1" i="0" dirty="0">
                <a:solidFill>
                  <a:srgbClr val="000000"/>
                </a:solidFill>
                <a:effectLst/>
                <a:latin typeface="Helvetica Neue"/>
              </a:rPr>
              <a:t>Movie marketing</a:t>
            </a:r>
            <a:r>
              <a:rPr lang="en-US" b="0" i="0" dirty="0">
                <a:solidFill>
                  <a:srgbClr val="000000"/>
                </a:solidFill>
                <a:effectLst/>
                <a:latin typeface="Helvetica Neue"/>
              </a:rPr>
              <a:t>: With a movie runtime not being a direct predictor of success in terms of revenue, marketing strategies can play a pivotal role in the movie success.</a:t>
            </a:r>
          </a:p>
          <a:p>
            <a:pPr algn="l"/>
            <a:r>
              <a:rPr lang="en-US" b="0" i="0" dirty="0">
                <a:solidFill>
                  <a:srgbClr val="000000"/>
                </a:solidFill>
                <a:effectLst/>
                <a:latin typeface="Helvetica Neue"/>
              </a:rPr>
              <a:t>Some of the reason to consider for analysis might not fully solve the </a:t>
            </a:r>
            <a:r>
              <a:rPr lang="en-US" b="0" i="0" dirty="0" err="1">
                <a:solidFill>
                  <a:srgbClr val="000000"/>
                </a:solidFill>
                <a:effectLst/>
                <a:latin typeface="Helvetica Neue"/>
              </a:rPr>
              <a:t>bussiness</a:t>
            </a:r>
            <a:r>
              <a:rPr lang="en-US" b="0" i="0" dirty="0">
                <a:solidFill>
                  <a:srgbClr val="000000"/>
                </a:solidFill>
                <a:effectLst/>
                <a:latin typeface="Helvetica Neue"/>
              </a:rPr>
              <a:t> problems:</a:t>
            </a:r>
          </a:p>
          <a:p>
            <a:pPr algn="l">
              <a:buFont typeface="Arial" panose="020B0604020202020204" pitchFamily="34" charset="0"/>
              <a:buChar char="•"/>
            </a:pPr>
            <a:r>
              <a:rPr lang="en-US" b="0" i="0" dirty="0">
                <a:solidFill>
                  <a:srgbClr val="000000"/>
                </a:solidFill>
                <a:effectLst/>
                <a:latin typeface="Helvetica Neue"/>
              </a:rPr>
              <a:t>The data only span from 2010 to 2018, which might not capture the most recent trends.</a:t>
            </a:r>
          </a:p>
          <a:p>
            <a:pPr algn="l">
              <a:buFont typeface="Arial" panose="020B0604020202020204" pitchFamily="34" charset="0"/>
              <a:buChar char="•"/>
            </a:pPr>
            <a:r>
              <a:rPr lang="en-US" b="0" i="0" dirty="0">
                <a:solidFill>
                  <a:srgbClr val="000000"/>
                </a:solidFill>
                <a:effectLst/>
                <a:latin typeface="Helvetica Neue"/>
              </a:rPr>
              <a:t>Factors like quality of storyline, directorial talent, and cast performances which might not be quantified easily but it plays a huge role in movie's success</a:t>
            </a:r>
          </a:p>
          <a:p>
            <a:pPr algn="l">
              <a:buFont typeface="Arial" panose="020B0604020202020204" pitchFamily="34" charset="0"/>
              <a:buChar char="•"/>
            </a:pPr>
            <a:r>
              <a:rPr lang="en-US" b="0" i="0" dirty="0">
                <a:solidFill>
                  <a:srgbClr val="000000"/>
                </a:solidFill>
                <a:effectLst/>
                <a:latin typeface="Helvetica Neue"/>
              </a:rPr>
              <a:t>The role of marketing, production, and release strategies is not captured in these datasets but can significantly impact a movie's success</a:t>
            </a:r>
          </a:p>
          <a:p>
            <a:pPr algn="l"/>
            <a:r>
              <a:rPr lang="en-US" b="0" i="0" dirty="0">
                <a:solidFill>
                  <a:srgbClr val="000000"/>
                </a:solidFill>
                <a:effectLst/>
                <a:latin typeface="Helvetica Neue"/>
              </a:rPr>
              <a:t>Future improvements for these datasets</a:t>
            </a:r>
          </a:p>
          <a:p>
            <a:pPr algn="l">
              <a:buFont typeface="Arial" panose="020B0604020202020204" pitchFamily="34" charset="0"/>
              <a:buChar char="•"/>
            </a:pPr>
            <a:r>
              <a:rPr lang="en-US" b="0" i="0" dirty="0">
                <a:solidFill>
                  <a:srgbClr val="000000"/>
                </a:solidFill>
                <a:effectLst/>
                <a:latin typeface="Helvetica Neue"/>
              </a:rPr>
              <a:t>Regularly updating data can give a comprehensive view of current trends.</a:t>
            </a:r>
          </a:p>
          <a:p>
            <a:pPr algn="l">
              <a:buFont typeface="Arial" panose="020B0604020202020204" pitchFamily="34" charset="0"/>
              <a:buChar char="•"/>
            </a:pPr>
            <a:r>
              <a:rPr lang="en-US" b="0" i="0" dirty="0">
                <a:solidFill>
                  <a:srgbClr val="000000"/>
                </a:solidFill>
                <a:effectLst/>
                <a:latin typeface="Helvetica Neue"/>
              </a:rPr>
              <a:t>Incorporate additional data like critical reviews, audience feedback and competition between movies release in same year to give a holistic view of the factors influencing movie success.</a:t>
            </a:r>
          </a:p>
          <a:p>
            <a:pPr algn="l"/>
            <a:r>
              <a:rPr lang="en-US" b="0" i="0" dirty="0">
                <a:solidFill>
                  <a:srgbClr val="000000"/>
                </a:solidFill>
                <a:effectLst/>
                <a:latin typeface="Helvetica Neue"/>
              </a:rPr>
              <a:t>In conclusion while the analysis provides valuable insights, the movie industry's complexity requires a multifaceted approach, considering both quantifiable metrics and qualitative factors to run a successful movie studio.</a:t>
            </a:r>
          </a:p>
          <a:p>
            <a:endParaRPr lang="en-AU" dirty="0"/>
          </a:p>
        </p:txBody>
      </p:sp>
      <p:sp>
        <p:nvSpPr>
          <p:cNvPr id="4" name="Slide Number Placeholder 3"/>
          <p:cNvSpPr>
            <a:spLocks noGrp="1"/>
          </p:cNvSpPr>
          <p:nvPr>
            <p:ph type="sldNum" sz="quarter" idx="5"/>
          </p:nvPr>
        </p:nvSpPr>
        <p:spPr/>
        <p:txBody>
          <a:bodyPr/>
          <a:lstStyle/>
          <a:p>
            <a:fld id="{3FD02062-79A2-40A6-ABCE-1358E6A4201B}" type="slidenum">
              <a:rPr lang="en-AU" smtClean="0"/>
              <a:t>15</a:t>
            </a:fld>
            <a:endParaRPr lang="en-AU"/>
          </a:p>
        </p:txBody>
      </p:sp>
    </p:spTree>
    <p:extLst>
      <p:ext uri="{BB962C8B-B14F-4D97-AF65-F5344CB8AC3E}">
        <p14:creationId xmlns:p14="http://schemas.microsoft.com/office/powerpoint/2010/main" val="20953917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FD02062-79A2-40A6-ABCE-1358E6A4201B}" type="slidenum">
              <a:rPr lang="en-AU" smtClean="0"/>
              <a:t>16</a:t>
            </a:fld>
            <a:endParaRPr lang="en-AU"/>
          </a:p>
        </p:txBody>
      </p:sp>
    </p:spTree>
    <p:extLst>
      <p:ext uri="{BB962C8B-B14F-4D97-AF65-F5344CB8AC3E}">
        <p14:creationId xmlns:p14="http://schemas.microsoft.com/office/powerpoint/2010/main" val="24508791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Helvetica Neue"/>
              </a:rPr>
              <a:t>In response to the growing trend of big companies investing in movie studios. Microsoft has decided to enter the entertainment arena by establishing a new movie studio. However, lacking experience in the film industry, Microsoft company wants to seek valuable insights before embarking on its cinematic journey. As part of this exploratory phase, I have been given a task to analyze the current state of the box office and identify the most successful film genres. This research aims to provide actionable insights to assist the head of Microsoft's new movie studio in making informed decisions regarding the types of films to create.</a:t>
            </a:r>
          </a:p>
          <a:p>
            <a:pPr algn="l"/>
            <a:endParaRPr lang="en-US" b="0" i="0" dirty="0">
              <a:solidFill>
                <a:srgbClr val="000000"/>
              </a:solidFill>
              <a:effectLst/>
              <a:latin typeface="Helvetica Neue"/>
            </a:endParaRPr>
          </a:p>
          <a:p>
            <a:pPr algn="l"/>
            <a:r>
              <a:rPr lang="en-US" b="0" i="0" dirty="0">
                <a:solidFill>
                  <a:srgbClr val="000000"/>
                </a:solidFill>
                <a:effectLst/>
                <a:latin typeface="Helvetica Neue"/>
              </a:rPr>
              <a:t>I will analyze the data provided to identify what attributes the top-performing films have in common using my data analysis, statistics, and visualizations. Through my analysis, I have been able to identify the top genres, average runtime for a movie, and correlation between domestic gross with variables like runtime, genres, and production budget. Based on these findings, I have made recommendations to consider top genres while also exploring why other genres are not making success in terms of revenue, to stick with average runtime, and aim for the highest production budget to yield high returns because quality matters the most when it comes to success.</a:t>
            </a:r>
          </a:p>
          <a:p>
            <a:endParaRPr lang="en-AU" dirty="0"/>
          </a:p>
        </p:txBody>
      </p:sp>
      <p:sp>
        <p:nvSpPr>
          <p:cNvPr id="4" name="Slide Number Placeholder 3"/>
          <p:cNvSpPr>
            <a:spLocks noGrp="1"/>
          </p:cNvSpPr>
          <p:nvPr>
            <p:ph type="sldNum" sz="quarter" idx="5"/>
          </p:nvPr>
        </p:nvSpPr>
        <p:spPr/>
        <p:txBody>
          <a:bodyPr/>
          <a:lstStyle/>
          <a:p>
            <a:fld id="{3FD02062-79A2-40A6-ABCE-1358E6A4201B}" type="slidenum">
              <a:rPr lang="en-AU" smtClean="0"/>
              <a:t>2</a:t>
            </a:fld>
            <a:endParaRPr lang="en-AU"/>
          </a:p>
        </p:txBody>
      </p:sp>
    </p:spTree>
    <p:extLst>
      <p:ext uri="{BB962C8B-B14F-4D97-AF65-F5344CB8AC3E}">
        <p14:creationId xmlns:p14="http://schemas.microsoft.com/office/powerpoint/2010/main" val="25546266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FD02062-79A2-40A6-ABCE-1358E6A4201B}" type="slidenum">
              <a:rPr lang="en-AU" smtClean="0"/>
              <a:t>3</a:t>
            </a:fld>
            <a:endParaRPr lang="en-AU"/>
          </a:p>
        </p:txBody>
      </p:sp>
    </p:spTree>
    <p:extLst>
      <p:ext uri="{BB962C8B-B14F-4D97-AF65-F5344CB8AC3E}">
        <p14:creationId xmlns:p14="http://schemas.microsoft.com/office/powerpoint/2010/main" val="11889386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Helvetica Neue"/>
              </a:rPr>
              <a:t>As big companies like Universal Pictures, Paramount, Warner Bros, and Disney are investing in original video content and Microsoft company is looking to join this trend by creating its very own "MOVIE STUDIO". But they are currently facing the challenge of navigating an unfamiliar industry. With no prior experience in creating movies, Microsoft seeks insights into the most successful film genres currently dominating the box office.</a:t>
            </a:r>
          </a:p>
          <a:p>
            <a:pPr algn="l"/>
            <a:endParaRPr lang="en-US" b="0" i="0" dirty="0">
              <a:solidFill>
                <a:srgbClr val="000000"/>
              </a:solidFill>
              <a:effectLst/>
              <a:latin typeface="Helvetica Neue"/>
            </a:endParaRPr>
          </a:p>
          <a:p>
            <a:pPr algn="l"/>
            <a:r>
              <a:rPr lang="en-US" b="0" i="0" dirty="0">
                <a:solidFill>
                  <a:srgbClr val="000000"/>
                </a:solidFill>
                <a:effectLst/>
                <a:latin typeface="Helvetica Neue"/>
              </a:rPr>
              <a:t>As part of this exploration, my role is to analyze box office trends and translate these findings into actionable strategies that the head of Microsoft's movie studio can use to make informed decisions on the types of films they want to produce.</a:t>
            </a:r>
          </a:p>
          <a:p>
            <a:pPr algn="l"/>
            <a:endParaRPr lang="en-US" b="0" i="0" dirty="0">
              <a:solidFill>
                <a:srgbClr val="000000"/>
              </a:solidFill>
              <a:effectLst/>
              <a:latin typeface="Helvetica Neue"/>
            </a:endParaRPr>
          </a:p>
          <a:p>
            <a:pPr algn="l"/>
            <a:r>
              <a:rPr lang="en-US" b="0" i="0" dirty="0">
                <a:solidFill>
                  <a:srgbClr val="000000"/>
                </a:solidFill>
                <a:effectLst/>
                <a:latin typeface="Helvetica Neue"/>
              </a:rPr>
              <a:t>Questions to consider:</a:t>
            </a:r>
          </a:p>
          <a:p>
            <a:pPr algn="l"/>
            <a:endParaRPr lang="en-US" b="0" i="0" dirty="0">
              <a:solidFill>
                <a:srgbClr val="000000"/>
              </a:solidFill>
              <a:effectLst/>
              <a:latin typeface="Helvetica Neue"/>
            </a:endParaRPr>
          </a:p>
          <a:p>
            <a:pPr algn="l">
              <a:buFont typeface="Arial" panose="020B0604020202020204" pitchFamily="34" charset="0"/>
              <a:buChar char="•"/>
            </a:pPr>
            <a:r>
              <a:rPr lang="en-US" b="0" i="0" dirty="0">
                <a:solidFill>
                  <a:srgbClr val="000000"/>
                </a:solidFill>
                <a:effectLst/>
                <a:latin typeface="Helvetica Neue"/>
              </a:rPr>
              <a:t>What is the top-ranking movie genre?</a:t>
            </a:r>
          </a:p>
          <a:p>
            <a:pPr algn="l">
              <a:buFont typeface="Arial" panose="020B0604020202020204" pitchFamily="34" charset="0"/>
              <a:buChar char="•"/>
            </a:pPr>
            <a:r>
              <a:rPr lang="en-US" b="0" i="0" dirty="0">
                <a:solidFill>
                  <a:srgbClr val="000000"/>
                </a:solidFill>
                <a:effectLst/>
                <a:latin typeface="Helvetica Neue"/>
              </a:rPr>
              <a:t>What should be the average length of the movie?</a:t>
            </a:r>
          </a:p>
          <a:p>
            <a:pPr algn="l">
              <a:buFont typeface="Arial" panose="020B0604020202020204" pitchFamily="34" charset="0"/>
              <a:buChar char="•"/>
            </a:pPr>
            <a:r>
              <a:rPr lang="en-US" b="0" i="0" dirty="0">
                <a:solidFill>
                  <a:srgbClr val="000000"/>
                </a:solidFill>
                <a:effectLst/>
                <a:latin typeface="Helvetica Neue"/>
              </a:rPr>
              <a:t>Correlation between domestic gross profit and other variables like runtime, genres, and production budget?</a:t>
            </a:r>
          </a:p>
          <a:p>
            <a:pPr algn="l">
              <a:buFont typeface="Arial" panose="020B0604020202020204" pitchFamily="34" charset="0"/>
              <a:buNone/>
            </a:pPr>
            <a:endParaRPr lang="en-US" b="0" i="0" dirty="0">
              <a:solidFill>
                <a:srgbClr val="000000"/>
              </a:solidFill>
              <a:effectLst/>
              <a:latin typeface="Helvetica Neue"/>
            </a:endParaRPr>
          </a:p>
          <a:p>
            <a:pPr algn="l"/>
            <a:r>
              <a:rPr lang="en-US" b="0" i="0" dirty="0">
                <a:solidFill>
                  <a:srgbClr val="000000"/>
                </a:solidFill>
                <a:effectLst/>
                <a:latin typeface="Helvetica Neue"/>
              </a:rPr>
              <a:t>By finding answers to these questions, I believe I can provide valuable insight to Microsoft to identify the gaps they have been looking to produce a successful launch of their movie studio</a:t>
            </a:r>
          </a:p>
          <a:p>
            <a:endParaRPr lang="en-AU" dirty="0"/>
          </a:p>
        </p:txBody>
      </p:sp>
      <p:sp>
        <p:nvSpPr>
          <p:cNvPr id="4" name="Slide Number Placeholder 3"/>
          <p:cNvSpPr>
            <a:spLocks noGrp="1"/>
          </p:cNvSpPr>
          <p:nvPr>
            <p:ph type="sldNum" sz="quarter" idx="5"/>
          </p:nvPr>
        </p:nvSpPr>
        <p:spPr/>
        <p:txBody>
          <a:bodyPr/>
          <a:lstStyle/>
          <a:p>
            <a:fld id="{3FD02062-79A2-40A6-ABCE-1358E6A4201B}" type="slidenum">
              <a:rPr lang="en-AU" smtClean="0"/>
              <a:t>4</a:t>
            </a:fld>
            <a:endParaRPr lang="en-AU"/>
          </a:p>
        </p:txBody>
      </p:sp>
    </p:spTree>
    <p:extLst>
      <p:ext uri="{BB962C8B-B14F-4D97-AF65-F5344CB8AC3E}">
        <p14:creationId xmlns:p14="http://schemas.microsoft.com/office/powerpoint/2010/main" val="32419508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Helvetica Neue"/>
              </a:rPr>
              <a:t>For this analysis, I utilized datasets from </a:t>
            </a:r>
            <a:r>
              <a:rPr lang="en-US" b="0" i="0" dirty="0" err="1">
                <a:solidFill>
                  <a:srgbClr val="000000"/>
                </a:solidFill>
                <a:effectLst/>
                <a:latin typeface="Helvetica Neue"/>
              </a:rPr>
              <a:t>BoxOffice</a:t>
            </a:r>
            <a:r>
              <a:rPr lang="en-US" b="0" i="0" dirty="0">
                <a:solidFill>
                  <a:srgbClr val="000000"/>
                </a:solidFill>
                <a:effectLst/>
                <a:latin typeface="Helvetica Neue"/>
              </a:rPr>
              <a:t> Mojo, IMDB, and The Numbers to get accurate actionable insights to the head of Microsoft's new movie studio.</a:t>
            </a:r>
          </a:p>
          <a:p>
            <a:pPr algn="l"/>
            <a:endParaRPr lang="en-US" b="0" i="0" dirty="0">
              <a:solidFill>
                <a:srgbClr val="000000"/>
              </a:solidFill>
              <a:effectLst/>
              <a:latin typeface="Helvetica Neue"/>
            </a:endParaRPr>
          </a:p>
          <a:p>
            <a:pPr algn="l"/>
            <a:r>
              <a:rPr lang="en-US" b="0" i="0" dirty="0">
                <a:solidFill>
                  <a:srgbClr val="000000"/>
                </a:solidFill>
                <a:effectLst/>
                <a:latin typeface="Helvetica Neue"/>
              </a:rPr>
              <a:t>Background information on datasets;</a:t>
            </a:r>
          </a:p>
          <a:p>
            <a:pPr algn="l"/>
            <a:endParaRPr lang="en-US" b="0" i="0" dirty="0">
              <a:solidFill>
                <a:srgbClr val="000000"/>
              </a:solidFill>
              <a:effectLst/>
              <a:latin typeface="Helvetica Neue"/>
            </a:endParaRPr>
          </a:p>
          <a:p>
            <a:pPr algn="l"/>
            <a:r>
              <a:rPr lang="en-US" b="1" i="0" dirty="0">
                <a:solidFill>
                  <a:srgbClr val="000000"/>
                </a:solidFill>
                <a:effectLst/>
                <a:latin typeface="Helvetica Neue"/>
              </a:rPr>
              <a:t>IMDB</a:t>
            </a:r>
            <a:r>
              <a:rPr lang="en-US" b="0" i="0" dirty="0">
                <a:solidFill>
                  <a:srgbClr val="000000"/>
                </a:solidFill>
                <a:effectLst/>
                <a:latin typeface="Helvetica Neue"/>
              </a:rPr>
              <a:t> is the Internet Movie Database that provides a wealth of information about movies, television shows, video games, and all aspects of the entertainment industry. However, for this analysis, I used IMDB for gathering information on movies only as this is the main aspect of this project. The most primary categories of information you can find on the IMDB website for most films are;</a:t>
            </a:r>
          </a:p>
          <a:p>
            <a:pPr algn="l">
              <a:buFont typeface="Arial" panose="020B0604020202020204" pitchFamily="34" charset="0"/>
              <a:buChar char="•"/>
            </a:pPr>
            <a:r>
              <a:rPr lang="en-US" b="0" i="0" dirty="0">
                <a:solidFill>
                  <a:srgbClr val="000000"/>
                </a:solidFill>
                <a:effectLst/>
                <a:latin typeface="Helvetica Neue"/>
              </a:rPr>
              <a:t>Title and Year</a:t>
            </a:r>
          </a:p>
          <a:p>
            <a:pPr algn="l">
              <a:buFont typeface="Arial" panose="020B0604020202020204" pitchFamily="34" charset="0"/>
              <a:buChar char="•"/>
            </a:pPr>
            <a:r>
              <a:rPr lang="en-US" b="0" i="0" dirty="0">
                <a:solidFill>
                  <a:srgbClr val="000000"/>
                </a:solidFill>
                <a:effectLst/>
                <a:latin typeface="Helvetica Neue"/>
              </a:rPr>
              <a:t>Top 250 Movies</a:t>
            </a:r>
          </a:p>
          <a:p>
            <a:pPr algn="l">
              <a:buFont typeface="Arial" panose="020B0604020202020204" pitchFamily="34" charset="0"/>
              <a:buChar char="•"/>
            </a:pPr>
            <a:r>
              <a:rPr lang="en-US" b="0" i="0" dirty="0">
                <a:solidFill>
                  <a:srgbClr val="000000"/>
                </a:solidFill>
                <a:effectLst/>
                <a:latin typeface="Helvetica Neue"/>
              </a:rPr>
              <a:t>Most popular movies</a:t>
            </a:r>
          </a:p>
          <a:p>
            <a:pPr algn="l">
              <a:buFont typeface="Arial" panose="020B0604020202020204" pitchFamily="34" charset="0"/>
              <a:buChar char="•"/>
            </a:pPr>
            <a:r>
              <a:rPr lang="en-US" b="0" i="0" dirty="0">
                <a:solidFill>
                  <a:srgbClr val="000000"/>
                </a:solidFill>
                <a:effectLst/>
                <a:latin typeface="Helvetica Neue"/>
              </a:rPr>
              <a:t>Genres</a:t>
            </a:r>
          </a:p>
          <a:p>
            <a:pPr algn="l">
              <a:buFont typeface="Arial" panose="020B0604020202020204" pitchFamily="34" charset="0"/>
              <a:buChar char="•"/>
            </a:pPr>
            <a:r>
              <a:rPr lang="en-US" b="0" i="0" dirty="0">
                <a:solidFill>
                  <a:srgbClr val="000000"/>
                </a:solidFill>
                <a:effectLst/>
                <a:latin typeface="Helvetica Neue"/>
              </a:rPr>
              <a:t>Runtime</a:t>
            </a:r>
          </a:p>
          <a:p>
            <a:pPr algn="l">
              <a:buFont typeface="Arial" panose="020B0604020202020204" pitchFamily="34" charset="0"/>
              <a:buChar char="•"/>
            </a:pPr>
            <a:r>
              <a:rPr lang="en-US" b="0" i="0" dirty="0">
                <a:solidFill>
                  <a:srgbClr val="000000"/>
                </a:solidFill>
                <a:effectLst/>
                <a:latin typeface="Helvetica Neue"/>
              </a:rPr>
              <a:t>Number of votes</a:t>
            </a:r>
          </a:p>
          <a:p>
            <a:pPr algn="l">
              <a:buFont typeface="Arial" panose="020B0604020202020204" pitchFamily="34" charset="0"/>
              <a:buChar char="•"/>
            </a:pPr>
            <a:r>
              <a:rPr lang="en-US" b="0" i="0" dirty="0">
                <a:solidFill>
                  <a:srgbClr val="000000"/>
                </a:solidFill>
                <a:effectLst/>
                <a:latin typeface="Helvetica Neue"/>
              </a:rPr>
              <a:t>Top Box office</a:t>
            </a:r>
          </a:p>
          <a:p>
            <a:pPr algn="l">
              <a:buFont typeface="Arial" panose="020B0604020202020204" pitchFamily="34" charset="0"/>
              <a:buChar char="•"/>
            </a:pPr>
            <a:endParaRPr lang="en-US" b="0" i="0" dirty="0">
              <a:solidFill>
                <a:srgbClr val="000000"/>
              </a:solidFill>
              <a:effectLst/>
              <a:latin typeface="Helvetica Neue"/>
            </a:endParaRPr>
          </a:p>
          <a:p>
            <a:pPr algn="l"/>
            <a:r>
              <a:rPr lang="en-US" b="0" i="0" dirty="0">
                <a:solidFill>
                  <a:srgbClr val="000000"/>
                </a:solidFill>
                <a:effectLst/>
                <a:latin typeface="Helvetica Neue"/>
              </a:rPr>
              <a:t>The IMDB datasets used in this project were categorized into two data's</a:t>
            </a:r>
          </a:p>
          <a:p>
            <a:pPr algn="l">
              <a:buFont typeface="+mj-lt"/>
              <a:buAutoNum type="arabicPeriod"/>
            </a:pPr>
            <a:r>
              <a:rPr lang="en-US" b="0" i="0" dirty="0">
                <a:solidFill>
                  <a:srgbClr val="000000"/>
                </a:solidFill>
                <a:effectLst/>
                <a:latin typeface="Helvetica Neue"/>
              </a:rPr>
              <a:t>Title Basics Dataset - Had 146,144 items focusing on titles, genres, runtime, year. These datasets contained duplicates of titles and missing values for runtime, which were discussed in the data preparation section.</a:t>
            </a:r>
          </a:p>
          <a:p>
            <a:pPr algn="l">
              <a:buFont typeface="+mj-lt"/>
              <a:buAutoNum type="arabicPeriod"/>
            </a:pPr>
            <a:r>
              <a:rPr lang="en-US" b="0" i="0" dirty="0">
                <a:solidFill>
                  <a:srgbClr val="000000"/>
                </a:solidFill>
                <a:effectLst/>
                <a:latin typeface="Helvetica Neue"/>
              </a:rPr>
              <a:t>Title Rating Dataset - Had 73,856 items focusing on average ratings and number of votes. This dataset had no duplicates or missing values.</a:t>
            </a:r>
          </a:p>
          <a:p>
            <a:pPr algn="l">
              <a:buFont typeface="+mj-lt"/>
              <a:buNone/>
            </a:pPr>
            <a:endParaRPr lang="en-US" b="0" i="0" dirty="0">
              <a:solidFill>
                <a:srgbClr val="000000"/>
              </a:solidFill>
              <a:effectLst/>
              <a:latin typeface="Helvetica Neue"/>
            </a:endParaRPr>
          </a:p>
          <a:p>
            <a:pPr algn="l"/>
            <a:r>
              <a:rPr lang="en-US" b="1" i="0" dirty="0">
                <a:solidFill>
                  <a:srgbClr val="000000"/>
                </a:solidFill>
                <a:effectLst/>
                <a:latin typeface="Helvetica Neue"/>
              </a:rPr>
              <a:t>Box Office Mojo</a:t>
            </a:r>
            <a:r>
              <a:rPr lang="en-US" b="0" i="0" dirty="0">
                <a:solidFill>
                  <a:srgbClr val="000000"/>
                </a:solidFill>
                <a:effectLst/>
                <a:latin typeface="Helvetica Neue"/>
              </a:rPr>
              <a:t> is an online movie publication and box office reporting service. Its primary function is to track box office revenue in a systematic, algorithmic way. The most common information we can find about movies from this website is;</a:t>
            </a:r>
          </a:p>
          <a:p>
            <a:pPr algn="l">
              <a:buFont typeface="Arial" panose="020B0604020202020204" pitchFamily="34" charset="0"/>
              <a:buChar char="•"/>
            </a:pPr>
            <a:r>
              <a:rPr lang="en-US" b="0" i="0" dirty="0">
                <a:solidFill>
                  <a:srgbClr val="000000"/>
                </a:solidFill>
                <a:effectLst/>
                <a:latin typeface="Helvetica Neue"/>
              </a:rPr>
              <a:t>Domestic gross</a:t>
            </a:r>
          </a:p>
          <a:p>
            <a:pPr algn="l">
              <a:buFont typeface="Arial" panose="020B0604020202020204" pitchFamily="34" charset="0"/>
              <a:buChar char="•"/>
            </a:pPr>
            <a:r>
              <a:rPr lang="en-US" b="0" i="0" dirty="0">
                <a:solidFill>
                  <a:srgbClr val="000000"/>
                </a:solidFill>
                <a:effectLst/>
                <a:latin typeface="Helvetica Neue"/>
              </a:rPr>
              <a:t>Foreign gross</a:t>
            </a:r>
          </a:p>
          <a:p>
            <a:pPr algn="l">
              <a:buFont typeface="Arial" panose="020B0604020202020204" pitchFamily="34" charset="0"/>
              <a:buChar char="•"/>
            </a:pPr>
            <a:r>
              <a:rPr lang="en-US" b="0" i="0" dirty="0">
                <a:solidFill>
                  <a:srgbClr val="000000"/>
                </a:solidFill>
                <a:effectLst/>
                <a:latin typeface="Helvetica Neue"/>
              </a:rPr>
              <a:t>Top 10 domestic/foreign gross</a:t>
            </a:r>
          </a:p>
          <a:p>
            <a:pPr algn="l">
              <a:buFont typeface="Arial" panose="020B0604020202020204" pitchFamily="34" charset="0"/>
              <a:buChar char="•"/>
            </a:pPr>
            <a:r>
              <a:rPr lang="en-US" b="0" i="0" dirty="0">
                <a:solidFill>
                  <a:srgbClr val="000000"/>
                </a:solidFill>
                <a:effectLst/>
                <a:latin typeface="Helvetica Neue"/>
              </a:rPr>
              <a:t>Distributer or studios</a:t>
            </a:r>
          </a:p>
          <a:p>
            <a:pPr algn="l">
              <a:buFont typeface="Arial" panose="020B0604020202020204" pitchFamily="34" charset="0"/>
              <a:buChar char="•"/>
            </a:pPr>
            <a:r>
              <a:rPr lang="en-US" b="0" i="0" dirty="0">
                <a:solidFill>
                  <a:srgbClr val="000000"/>
                </a:solidFill>
                <a:effectLst/>
                <a:latin typeface="Helvetica Neue"/>
              </a:rPr>
              <a:t>Box office showdowns</a:t>
            </a:r>
          </a:p>
          <a:p>
            <a:pPr algn="l"/>
            <a:r>
              <a:rPr lang="en-US" b="0" i="0" dirty="0">
                <a:solidFill>
                  <a:srgbClr val="000000"/>
                </a:solidFill>
                <a:effectLst/>
                <a:latin typeface="Helvetica Neue"/>
              </a:rPr>
              <a:t>The dataset used for this had 3387 items. For this dataset my main focus was domestic gross for analysis, the data type for this was in float which was converted to integer for better understanding.</a:t>
            </a:r>
          </a:p>
          <a:p>
            <a:pPr algn="l"/>
            <a:endParaRPr lang="en-US" b="0" i="0" dirty="0">
              <a:solidFill>
                <a:srgbClr val="000000"/>
              </a:solidFill>
              <a:effectLst/>
              <a:latin typeface="Helvetica Neue"/>
            </a:endParaRPr>
          </a:p>
          <a:p>
            <a:pPr algn="l"/>
            <a:r>
              <a:rPr lang="en-US" b="1" i="0" dirty="0">
                <a:solidFill>
                  <a:srgbClr val="000000"/>
                </a:solidFill>
                <a:effectLst/>
                <a:latin typeface="Helvetica Neue"/>
              </a:rPr>
              <a:t>The Number</a:t>
            </a:r>
            <a:r>
              <a:rPr lang="en-US" b="0" i="0" dirty="0">
                <a:solidFill>
                  <a:srgbClr val="000000"/>
                </a:solidFill>
                <a:effectLst/>
                <a:latin typeface="Helvetica Neue"/>
              </a:rPr>
              <a:t> is another online platform that provides the financial analysis for each movie in terms of;</a:t>
            </a:r>
          </a:p>
          <a:p>
            <a:pPr algn="l">
              <a:buFont typeface="Arial" panose="020B0604020202020204" pitchFamily="34" charset="0"/>
              <a:buChar char="•"/>
            </a:pPr>
            <a:r>
              <a:rPr lang="en-US" b="0" i="0" dirty="0">
                <a:solidFill>
                  <a:srgbClr val="000000"/>
                </a:solidFill>
                <a:effectLst/>
                <a:latin typeface="Helvetica Neue"/>
              </a:rPr>
              <a:t>Investor scenarios</a:t>
            </a:r>
          </a:p>
          <a:p>
            <a:pPr algn="l">
              <a:buFont typeface="Arial" panose="020B0604020202020204" pitchFamily="34" charset="0"/>
              <a:buChar char="•"/>
            </a:pPr>
            <a:r>
              <a:rPr lang="en-US" b="0" i="0" dirty="0">
                <a:solidFill>
                  <a:srgbClr val="000000"/>
                </a:solidFill>
                <a:effectLst/>
                <a:latin typeface="Helvetica Neue"/>
              </a:rPr>
              <a:t>Domestic and international analysis</a:t>
            </a:r>
          </a:p>
          <a:p>
            <a:pPr algn="l">
              <a:buFont typeface="Arial" panose="020B0604020202020204" pitchFamily="34" charset="0"/>
              <a:buChar char="•"/>
            </a:pPr>
            <a:r>
              <a:rPr lang="en-US" b="0" i="0" dirty="0">
                <a:solidFill>
                  <a:srgbClr val="000000"/>
                </a:solidFill>
                <a:effectLst/>
                <a:latin typeface="Helvetica Neue"/>
              </a:rPr>
              <a:t>Production Budget</a:t>
            </a:r>
          </a:p>
          <a:p>
            <a:pPr algn="l">
              <a:buFont typeface="Arial" panose="020B0604020202020204" pitchFamily="34" charset="0"/>
              <a:buChar char="•"/>
            </a:pPr>
            <a:r>
              <a:rPr lang="en-US" b="0" i="0" dirty="0">
                <a:solidFill>
                  <a:srgbClr val="000000"/>
                </a:solidFill>
                <a:effectLst/>
                <a:latin typeface="Helvetica Neue"/>
              </a:rPr>
              <a:t>Comparison between different films' financial status</a:t>
            </a:r>
          </a:p>
          <a:p>
            <a:pPr algn="l"/>
            <a:r>
              <a:rPr lang="en-US" b="0" i="0" dirty="0">
                <a:solidFill>
                  <a:srgbClr val="000000"/>
                </a:solidFill>
                <a:effectLst/>
                <a:latin typeface="Helvetica Neue"/>
              </a:rPr>
              <a:t>The dataset used for this had 5782 items focusing on the title, release date, production budget, domestic gross, and worldwide gross. My main interest was the production budget and domestic gross, which had a '$' string value in front of the number that was covered to float and then to integer (the full method is explained in data preparation).</a:t>
            </a:r>
          </a:p>
          <a:p>
            <a:pPr algn="l"/>
            <a:endParaRPr lang="en-US" b="0" i="0" dirty="0">
              <a:solidFill>
                <a:srgbClr val="000000"/>
              </a:solidFill>
              <a:effectLst/>
              <a:latin typeface="Helvetica Neue"/>
            </a:endParaRPr>
          </a:p>
          <a:p>
            <a:pPr algn="l"/>
            <a:r>
              <a:rPr lang="en-US" b="0" i="0" dirty="0">
                <a:solidFill>
                  <a:srgbClr val="000000"/>
                </a:solidFill>
                <a:effectLst/>
                <a:latin typeface="Helvetica Neue"/>
              </a:rPr>
              <a:t>Using pieces of information from these datasets, I was able to answer my questions proposed in business problems based on the target variables (Genres, Runtime, Domestic Gross, Production Budget)</a:t>
            </a:r>
          </a:p>
          <a:p>
            <a:endParaRPr lang="en-AU" dirty="0"/>
          </a:p>
        </p:txBody>
      </p:sp>
      <p:sp>
        <p:nvSpPr>
          <p:cNvPr id="4" name="Slide Number Placeholder 3"/>
          <p:cNvSpPr>
            <a:spLocks noGrp="1"/>
          </p:cNvSpPr>
          <p:nvPr>
            <p:ph type="sldNum" sz="quarter" idx="5"/>
          </p:nvPr>
        </p:nvSpPr>
        <p:spPr/>
        <p:txBody>
          <a:bodyPr/>
          <a:lstStyle/>
          <a:p>
            <a:fld id="{3FD02062-79A2-40A6-ABCE-1358E6A4201B}" type="slidenum">
              <a:rPr lang="en-AU" smtClean="0"/>
              <a:t>5</a:t>
            </a:fld>
            <a:endParaRPr lang="en-AU"/>
          </a:p>
        </p:txBody>
      </p:sp>
    </p:spTree>
    <p:extLst>
      <p:ext uri="{BB962C8B-B14F-4D97-AF65-F5344CB8AC3E}">
        <p14:creationId xmlns:p14="http://schemas.microsoft.com/office/powerpoint/2010/main" val="16930700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Helvetica Neue"/>
              </a:rPr>
              <a:t>After importing and reviewing the datasets, I found that there were missing values, duplicates, incorrect data types, and outliers for many variables that were interesting for this project.</a:t>
            </a:r>
          </a:p>
          <a:p>
            <a:pPr algn="l"/>
            <a:endParaRPr lang="en-US" b="0" i="0" dirty="0">
              <a:solidFill>
                <a:srgbClr val="000000"/>
              </a:solidFill>
              <a:effectLst/>
              <a:latin typeface="Helvetica Neue"/>
            </a:endParaRPr>
          </a:p>
          <a:p>
            <a:pPr algn="l">
              <a:buFont typeface="Arial" panose="020B0604020202020204" pitchFamily="34" charset="0"/>
              <a:buChar char="•"/>
            </a:pPr>
            <a:r>
              <a:rPr lang="en-US" b="0" i="0" dirty="0">
                <a:solidFill>
                  <a:srgbClr val="000000"/>
                </a:solidFill>
                <a:effectLst/>
                <a:latin typeface="Helvetica Neue"/>
              </a:rPr>
              <a:t>For the </a:t>
            </a:r>
            <a:r>
              <a:rPr lang="en-US" b="0" i="0" dirty="0" err="1">
                <a:solidFill>
                  <a:srgbClr val="000000"/>
                </a:solidFill>
                <a:effectLst/>
                <a:latin typeface="Helvetica Neue"/>
              </a:rPr>
              <a:t>df1</a:t>
            </a:r>
            <a:r>
              <a:rPr lang="en-US" b="0" i="0" dirty="0">
                <a:solidFill>
                  <a:srgbClr val="000000"/>
                </a:solidFill>
                <a:effectLst/>
                <a:latin typeface="Helvetica Neue"/>
              </a:rPr>
              <a:t> Dataset, I first converted </a:t>
            </a:r>
            <a:r>
              <a:rPr lang="en-US" b="0" i="0" dirty="0" err="1">
                <a:solidFill>
                  <a:srgbClr val="000000"/>
                </a:solidFill>
                <a:effectLst/>
                <a:latin typeface="Helvetica Neue"/>
              </a:rPr>
              <a:t>domestic_gross</a:t>
            </a:r>
            <a:r>
              <a:rPr lang="en-US" b="0" i="0" dirty="0">
                <a:solidFill>
                  <a:srgbClr val="000000"/>
                </a:solidFill>
                <a:effectLst/>
                <a:latin typeface="Helvetica Neue"/>
              </a:rPr>
              <a:t> datatype from float to integer. The reason why I chose to correct the datatype for the targeted variable was that floating numbers can suffer precision issues like rounding errors. By representing money as an integer it can avoid this imprecision, therefore it's easier to perform any arithmetic functions.</a:t>
            </a:r>
          </a:p>
          <a:p>
            <a:pPr algn="l">
              <a:buFont typeface="Arial" panose="020B0604020202020204" pitchFamily="34" charset="0"/>
              <a:buChar char="•"/>
            </a:pPr>
            <a:r>
              <a:rPr lang="en-US" b="0" i="0" dirty="0">
                <a:solidFill>
                  <a:srgbClr val="000000"/>
                </a:solidFill>
                <a:effectLst/>
                <a:latin typeface="Helvetica Neue"/>
              </a:rPr>
              <a:t>For the </a:t>
            </a:r>
            <a:r>
              <a:rPr lang="en-US" b="0" i="0" dirty="0" err="1">
                <a:solidFill>
                  <a:srgbClr val="000000"/>
                </a:solidFill>
                <a:effectLst/>
                <a:latin typeface="Helvetica Neue"/>
              </a:rPr>
              <a:t>df2</a:t>
            </a:r>
            <a:r>
              <a:rPr lang="en-US" b="0" i="0" dirty="0">
                <a:solidFill>
                  <a:srgbClr val="000000"/>
                </a:solidFill>
                <a:effectLst/>
                <a:latin typeface="Helvetica Neue"/>
              </a:rPr>
              <a:t> Dataset, I found duplicated titles in the form of </a:t>
            </a:r>
            <a:r>
              <a:rPr lang="en-US" b="0" i="0" dirty="0" err="1">
                <a:solidFill>
                  <a:srgbClr val="000000"/>
                </a:solidFill>
                <a:effectLst/>
                <a:latin typeface="Helvetica Neue"/>
              </a:rPr>
              <a:t>primary_title</a:t>
            </a:r>
            <a:r>
              <a:rPr lang="en-US" b="0" i="0" dirty="0">
                <a:solidFill>
                  <a:srgbClr val="000000"/>
                </a:solidFill>
                <a:effectLst/>
                <a:latin typeface="Helvetica Neue"/>
              </a:rPr>
              <a:t> and </a:t>
            </a:r>
            <a:r>
              <a:rPr lang="en-US" b="0" i="0" dirty="0" err="1">
                <a:solidFill>
                  <a:srgbClr val="000000"/>
                </a:solidFill>
                <a:effectLst/>
                <a:latin typeface="Helvetica Neue"/>
              </a:rPr>
              <a:t>original_title</a:t>
            </a:r>
            <a:r>
              <a:rPr lang="en-US" b="0" i="0" dirty="0">
                <a:solidFill>
                  <a:srgbClr val="000000"/>
                </a:solidFill>
                <a:effectLst/>
                <a:latin typeface="Helvetica Neue"/>
              </a:rPr>
              <a:t>. By removing the duplicates we can avoid skewing the data analysis and giving misleading results. I also found there were missing values for </a:t>
            </a:r>
            <a:r>
              <a:rPr lang="en-US" b="0" i="0" dirty="0" err="1">
                <a:solidFill>
                  <a:srgbClr val="000000"/>
                </a:solidFill>
                <a:effectLst/>
                <a:latin typeface="Helvetica Neue"/>
              </a:rPr>
              <a:t>runtime_minutes</a:t>
            </a:r>
            <a:r>
              <a:rPr lang="en-US" b="0" i="0" dirty="0">
                <a:solidFill>
                  <a:srgbClr val="000000"/>
                </a:solidFill>
                <a:effectLst/>
                <a:latin typeface="Helvetica Neue"/>
              </a:rPr>
              <a:t>, which were replaced with zero (0), replacing them with zero instead of dropping or deleting them can save us from losing other valuable information from that row for example genres.</a:t>
            </a:r>
          </a:p>
          <a:p>
            <a:pPr algn="l">
              <a:buFont typeface="Arial" panose="020B0604020202020204" pitchFamily="34" charset="0"/>
              <a:buChar char="•"/>
            </a:pPr>
            <a:r>
              <a:rPr lang="en-US" b="0" i="0" dirty="0">
                <a:solidFill>
                  <a:srgbClr val="000000"/>
                </a:solidFill>
                <a:effectLst/>
                <a:latin typeface="Helvetica Neue"/>
              </a:rPr>
              <a:t>For the </a:t>
            </a:r>
            <a:r>
              <a:rPr lang="en-US" b="0" i="0" dirty="0" err="1">
                <a:solidFill>
                  <a:srgbClr val="000000"/>
                </a:solidFill>
                <a:effectLst/>
                <a:latin typeface="Helvetica Neue"/>
              </a:rPr>
              <a:t>df3</a:t>
            </a:r>
            <a:r>
              <a:rPr lang="en-US" b="0" i="0" dirty="0">
                <a:solidFill>
                  <a:srgbClr val="000000"/>
                </a:solidFill>
                <a:effectLst/>
                <a:latin typeface="Helvetica Neue"/>
              </a:rPr>
              <a:t> Dataset, there were no missing values or duplicates were detected.</a:t>
            </a:r>
          </a:p>
          <a:p>
            <a:pPr algn="l">
              <a:buFont typeface="Arial" panose="020B0604020202020204" pitchFamily="34" charset="0"/>
              <a:buChar char="•"/>
            </a:pPr>
            <a:r>
              <a:rPr lang="en-US" b="0" i="0" dirty="0">
                <a:solidFill>
                  <a:srgbClr val="000000"/>
                </a:solidFill>
                <a:effectLst/>
                <a:latin typeface="Helvetica Neue"/>
              </a:rPr>
              <a:t>For the </a:t>
            </a:r>
            <a:r>
              <a:rPr lang="en-US" b="0" i="0" dirty="0" err="1">
                <a:solidFill>
                  <a:srgbClr val="000000"/>
                </a:solidFill>
                <a:effectLst/>
                <a:latin typeface="Helvetica Neue"/>
              </a:rPr>
              <a:t>df4</a:t>
            </a:r>
            <a:r>
              <a:rPr lang="en-US" b="0" i="0" dirty="0">
                <a:solidFill>
                  <a:srgbClr val="000000"/>
                </a:solidFill>
                <a:effectLst/>
                <a:latin typeface="Helvetica Neue"/>
              </a:rPr>
              <a:t> Dataset, I again converted </a:t>
            </a:r>
            <a:r>
              <a:rPr lang="en-US" b="0" i="0" dirty="0" err="1">
                <a:solidFill>
                  <a:srgbClr val="000000"/>
                </a:solidFill>
                <a:effectLst/>
                <a:latin typeface="Helvetica Neue"/>
              </a:rPr>
              <a:t>production_budget</a:t>
            </a:r>
            <a:r>
              <a:rPr lang="en-US" b="0" i="0" dirty="0">
                <a:solidFill>
                  <a:srgbClr val="000000"/>
                </a:solidFill>
                <a:effectLst/>
                <a:latin typeface="Helvetica Neue"/>
              </a:rPr>
              <a:t>, </a:t>
            </a:r>
            <a:r>
              <a:rPr lang="en-US" b="0" i="0" dirty="0" err="1">
                <a:solidFill>
                  <a:srgbClr val="000000"/>
                </a:solidFill>
                <a:effectLst/>
                <a:latin typeface="Helvetica Neue"/>
              </a:rPr>
              <a:t>domestic_gross</a:t>
            </a:r>
            <a:r>
              <a:rPr lang="en-US" b="0" i="0" dirty="0">
                <a:solidFill>
                  <a:srgbClr val="000000"/>
                </a:solidFill>
                <a:effectLst/>
                <a:latin typeface="Helvetica Neue"/>
              </a:rPr>
              <a:t> and </a:t>
            </a:r>
            <a:r>
              <a:rPr lang="en-US" b="0" i="0" dirty="0" err="1">
                <a:solidFill>
                  <a:srgbClr val="000000"/>
                </a:solidFill>
                <a:effectLst/>
                <a:latin typeface="Helvetica Neue"/>
              </a:rPr>
              <a:t>worldwide_gross</a:t>
            </a:r>
            <a:r>
              <a:rPr lang="en-US" b="0" i="0" dirty="0">
                <a:solidFill>
                  <a:srgbClr val="000000"/>
                </a:solidFill>
                <a:effectLst/>
                <a:latin typeface="Helvetica Neue"/>
              </a:rPr>
              <a:t> from string to float to integer. For this data cleaning, I used the </a:t>
            </a:r>
            <a:r>
              <a:rPr lang="en-US" b="0" i="0" dirty="0" err="1">
                <a:solidFill>
                  <a:srgbClr val="000000"/>
                </a:solidFill>
                <a:effectLst/>
                <a:latin typeface="Helvetica Neue"/>
              </a:rPr>
              <a:t>Stackerflow</a:t>
            </a:r>
            <a:r>
              <a:rPr lang="en-US" b="0" i="0" dirty="0">
                <a:solidFill>
                  <a:srgbClr val="000000"/>
                </a:solidFill>
                <a:effectLst/>
                <a:latin typeface="Helvetica Neue"/>
              </a:rPr>
              <a:t> platform to figure out how to remove the string element "dollar sign". This mission was achieved first by using the 'locale' module in Python to convert string representations of numbers into actual float numbers. The '</a:t>
            </a:r>
            <a:r>
              <a:rPr lang="en-US" b="0" i="0" dirty="0" err="1">
                <a:solidFill>
                  <a:srgbClr val="000000"/>
                </a:solidFill>
                <a:effectLst/>
                <a:latin typeface="Helvetica Neue"/>
              </a:rPr>
              <a:t>locale.atof</a:t>
            </a:r>
            <a:r>
              <a:rPr lang="en-US" b="0" i="0" dirty="0">
                <a:solidFill>
                  <a:srgbClr val="000000"/>
                </a:solidFill>
                <a:effectLst/>
                <a:latin typeface="Helvetica Neue"/>
              </a:rPr>
              <a:t>()' function is used to convert string with locale-aware formatting (e.g. currency symbols) into a float which was then easy to convert into integers.</a:t>
            </a:r>
          </a:p>
          <a:p>
            <a:pPr algn="l">
              <a:buFont typeface="Arial" panose="020B0604020202020204" pitchFamily="34" charset="0"/>
              <a:buChar char="•"/>
            </a:pPr>
            <a:endParaRPr lang="en-US" b="0" i="0" dirty="0">
              <a:solidFill>
                <a:srgbClr val="000000"/>
              </a:solidFill>
              <a:effectLst/>
              <a:latin typeface="Helvetica Neue"/>
            </a:endParaRPr>
          </a:p>
          <a:p>
            <a:pPr algn="l"/>
            <a:r>
              <a:rPr lang="en-US" b="0" i="0" dirty="0">
                <a:solidFill>
                  <a:srgbClr val="000000"/>
                </a:solidFill>
                <a:effectLst/>
                <a:latin typeface="Helvetica Neue"/>
              </a:rPr>
              <a:t>After cleaning the datasets, I merged </a:t>
            </a:r>
            <a:r>
              <a:rPr lang="en-US" b="0" i="0" dirty="0" err="1">
                <a:solidFill>
                  <a:srgbClr val="000000"/>
                </a:solidFill>
                <a:effectLst/>
                <a:latin typeface="Helvetica Neue"/>
              </a:rPr>
              <a:t>df1,df2</a:t>
            </a:r>
            <a:r>
              <a:rPr lang="en-US" b="0" i="0" dirty="0">
                <a:solidFill>
                  <a:srgbClr val="000000"/>
                </a:solidFill>
                <a:effectLst/>
                <a:latin typeface="Helvetica Neue"/>
              </a:rPr>
              <a:t>, and </a:t>
            </a:r>
            <a:r>
              <a:rPr lang="en-US" b="0" i="0" dirty="0" err="1">
                <a:solidFill>
                  <a:srgbClr val="000000"/>
                </a:solidFill>
                <a:effectLst/>
                <a:latin typeface="Helvetica Neue"/>
              </a:rPr>
              <a:t>df3</a:t>
            </a:r>
            <a:r>
              <a:rPr lang="en-US" b="0" i="0" dirty="0">
                <a:solidFill>
                  <a:srgbClr val="000000"/>
                </a:solidFill>
                <a:effectLst/>
                <a:latin typeface="Helvetica Neue"/>
              </a:rPr>
              <a:t> datasets together to answer what are the top-ranking movie genres, what should be the average runtime for a movie and whether is there any correlation between domestic gross, runtime, and genres.</a:t>
            </a:r>
          </a:p>
          <a:p>
            <a:pPr algn="l"/>
            <a:endParaRPr lang="en-US" b="0" i="0" dirty="0">
              <a:solidFill>
                <a:srgbClr val="000000"/>
              </a:solidFill>
              <a:effectLst/>
              <a:latin typeface="Helvetica Neue"/>
            </a:endParaRPr>
          </a:p>
          <a:p>
            <a:pPr algn="l"/>
            <a:r>
              <a:rPr lang="en-US" b="0" i="0" dirty="0">
                <a:solidFill>
                  <a:srgbClr val="000000"/>
                </a:solidFill>
                <a:effectLst/>
                <a:latin typeface="Helvetica Neue"/>
              </a:rPr>
              <a:t>For this I limited the number of values in this merged dataset to 2000 in order to collect a meaningful value of reviewed films and expanded the genres column into subsets of genres to get a better understanding of top-ranking genres Microsoft company should focus on to get a blockbuster movie and increase in profit. Also did last-minute data cleaning for the final merged dataset, where I detected duplicate columns for a year.</a:t>
            </a:r>
          </a:p>
          <a:p>
            <a:pPr algn="l"/>
            <a:endParaRPr lang="en-US" b="0" i="0" dirty="0">
              <a:solidFill>
                <a:srgbClr val="000000"/>
              </a:solidFill>
              <a:effectLst/>
              <a:latin typeface="Helvetica Neue"/>
            </a:endParaRPr>
          </a:p>
          <a:p>
            <a:pPr algn="l"/>
            <a:r>
              <a:rPr lang="en-US" b="0" i="0" dirty="0">
                <a:solidFill>
                  <a:srgbClr val="000000"/>
                </a:solidFill>
                <a:effectLst/>
                <a:latin typeface="Helvetica Neue"/>
              </a:rPr>
              <a:t>I did further narrow this scope as my analysis progressed to the top 1500 films ranked by number of votes to figure out;</a:t>
            </a:r>
          </a:p>
          <a:p>
            <a:pPr algn="l">
              <a:buFont typeface="Arial" panose="020B0604020202020204" pitchFamily="34" charset="0"/>
              <a:buChar char="•"/>
            </a:pPr>
            <a:r>
              <a:rPr lang="en-US" b="0" i="0" dirty="0">
                <a:solidFill>
                  <a:srgbClr val="000000"/>
                </a:solidFill>
                <a:effectLst/>
                <a:latin typeface="Helvetica Neue"/>
              </a:rPr>
              <a:t>Top Ranking genres</a:t>
            </a:r>
          </a:p>
          <a:p>
            <a:pPr algn="l">
              <a:buFont typeface="Arial" panose="020B0604020202020204" pitchFamily="34" charset="0"/>
              <a:buChar char="•"/>
            </a:pPr>
            <a:r>
              <a:rPr lang="en-US" b="0" i="0" dirty="0">
                <a:solidFill>
                  <a:srgbClr val="000000"/>
                </a:solidFill>
                <a:effectLst/>
                <a:latin typeface="Helvetica Neue"/>
              </a:rPr>
              <a:t>Average runtime in minutes</a:t>
            </a:r>
          </a:p>
          <a:p>
            <a:pPr algn="l">
              <a:buFont typeface="Arial" panose="020B0604020202020204" pitchFamily="34" charset="0"/>
              <a:buChar char="•"/>
            </a:pPr>
            <a:r>
              <a:rPr lang="en-US" b="0" i="0" dirty="0">
                <a:solidFill>
                  <a:srgbClr val="000000"/>
                </a:solidFill>
                <a:effectLst/>
                <a:latin typeface="Helvetica Neue"/>
              </a:rPr>
              <a:t>Correlation between domestic gross and variables like genres, runtime, and production budget.</a:t>
            </a:r>
          </a:p>
          <a:p>
            <a:pPr algn="l">
              <a:buFont typeface="Arial" panose="020B0604020202020204" pitchFamily="34" charset="0"/>
              <a:buNone/>
            </a:pPr>
            <a:endParaRPr lang="en-US" b="0" i="0" dirty="0">
              <a:solidFill>
                <a:srgbClr val="000000"/>
              </a:solidFill>
              <a:effectLst/>
              <a:latin typeface="Helvetica Neue"/>
            </a:endParaRPr>
          </a:p>
          <a:p>
            <a:pPr algn="l"/>
            <a:r>
              <a:rPr lang="en-US" b="0" i="0" dirty="0">
                <a:solidFill>
                  <a:srgbClr val="000000"/>
                </a:solidFill>
                <a:effectLst/>
                <a:latin typeface="Helvetica Neue"/>
              </a:rPr>
              <a:t>The correlation between the production budget and domestic gross was purely done using the </a:t>
            </a:r>
            <a:r>
              <a:rPr lang="en-US" b="0" i="0" dirty="0" err="1">
                <a:solidFill>
                  <a:srgbClr val="000000"/>
                </a:solidFill>
                <a:effectLst/>
                <a:latin typeface="Helvetica Neue"/>
              </a:rPr>
              <a:t>df4</a:t>
            </a:r>
            <a:r>
              <a:rPr lang="en-US" b="0" i="0" dirty="0">
                <a:solidFill>
                  <a:srgbClr val="000000"/>
                </a:solidFill>
                <a:effectLst/>
                <a:latin typeface="Helvetica Neue"/>
              </a:rPr>
              <a:t> dataset.</a:t>
            </a:r>
          </a:p>
          <a:p>
            <a:endParaRPr lang="en-AU" dirty="0"/>
          </a:p>
        </p:txBody>
      </p:sp>
      <p:sp>
        <p:nvSpPr>
          <p:cNvPr id="4" name="Slide Number Placeholder 3"/>
          <p:cNvSpPr>
            <a:spLocks noGrp="1"/>
          </p:cNvSpPr>
          <p:nvPr>
            <p:ph type="sldNum" sz="quarter" idx="5"/>
          </p:nvPr>
        </p:nvSpPr>
        <p:spPr/>
        <p:txBody>
          <a:bodyPr/>
          <a:lstStyle/>
          <a:p>
            <a:fld id="{3FD02062-79A2-40A6-ABCE-1358E6A4201B}" type="slidenum">
              <a:rPr lang="en-AU" smtClean="0"/>
              <a:t>6</a:t>
            </a:fld>
            <a:endParaRPr lang="en-AU"/>
          </a:p>
        </p:txBody>
      </p:sp>
    </p:spTree>
    <p:extLst>
      <p:ext uri="{BB962C8B-B14F-4D97-AF65-F5344CB8AC3E}">
        <p14:creationId xmlns:p14="http://schemas.microsoft.com/office/powerpoint/2010/main" val="11372609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Helvetica Neue"/>
              </a:rPr>
              <a:t>From 2010 to 2018, an examination of movie popularity by genre revealed a clear </a:t>
            </a:r>
            <a:r>
              <a:rPr lang="en-US" b="0" i="0" dirty="0" err="1">
                <a:solidFill>
                  <a:srgbClr val="000000"/>
                </a:solidFill>
                <a:effectLst/>
                <a:latin typeface="Helvetica Neue"/>
              </a:rPr>
              <a:t>heirarchy</a:t>
            </a:r>
            <a:r>
              <a:rPr lang="en-US" b="0" i="0" dirty="0">
                <a:solidFill>
                  <a:srgbClr val="000000"/>
                </a:solidFill>
                <a:effectLst/>
                <a:latin typeface="Helvetica Neue"/>
              </a:rPr>
              <a:t> of audience preference. Drama film stood at the forefront, captivating audiences with their compelling narratives and relatable themes. Following closely </a:t>
            </a:r>
            <a:r>
              <a:rPr lang="en-US" b="0" i="0" dirty="0" err="1">
                <a:solidFill>
                  <a:srgbClr val="000000"/>
                </a:solidFill>
                <a:effectLst/>
                <a:latin typeface="Helvetica Neue"/>
              </a:rPr>
              <a:t>behing</a:t>
            </a:r>
            <a:r>
              <a:rPr lang="en-US" b="0" i="0" dirty="0">
                <a:solidFill>
                  <a:srgbClr val="000000"/>
                </a:solidFill>
                <a:effectLst/>
                <a:latin typeface="Helvetica Neue"/>
              </a:rPr>
              <a:t>, comedies consistently brought laughter to theaters, securing their place as the second most preferred genre. Romance movie, with their heartwarming and often heart-wrenching tales, clinched the third spot, while action-packed films, thought thrilling and adrenaline fueled, settled in fourth. Documentaries were close to action suggesting that there are population that prefers real based documentaries for example about a </a:t>
            </a:r>
            <a:r>
              <a:rPr lang="en-US" b="0" i="0" dirty="0" err="1">
                <a:solidFill>
                  <a:srgbClr val="000000"/>
                </a:solidFill>
                <a:effectLst/>
                <a:latin typeface="Helvetica Neue"/>
              </a:rPr>
              <a:t>celebraty</a:t>
            </a:r>
            <a:r>
              <a:rPr lang="en-US" b="0" i="0" dirty="0">
                <a:solidFill>
                  <a:srgbClr val="000000"/>
                </a:solidFill>
                <a:effectLst/>
                <a:latin typeface="Helvetica Neue"/>
              </a:rPr>
              <a:t> or </a:t>
            </a:r>
            <a:r>
              <a:rPr lang="en-US" b="0" i="0" dirty="0" err="1">
                <a:solidFill>
                  <a:srgbClr val="000000"/>
                </a:solidFill>
                <a:effectLst/>
                <a:latin typeface="Helvetica Neue"/>
              </a:rPr>
              <a:t>politcians</a:t>
            </a:r>
            <a:r>
              <a:rPr lang="en-US" b="0" i="0" dirty="0">
                <a:solidFill>
                  <a:srgbClr val="000000"/>
                </a:solidFill>
                <a:effectLst/>
                <a:latin typeface="Helvetica Neue"/>
              </a:rPr>
              <a:t> or even about athletes life. The ranking suggests a significant preference for story driven genres, indicating a potential trend in audience desire to watch.</a:t>
            </a:r>
          </a:p>
          <a:p>
            <a:endParaRPr lang="en-AU" dirty="0"/>
          </a:p>
        </p:txBody>
      </p:sp>
      <p:sp>
        <p:nvSpPr>
          <p:cNvPr id="4" name="Slide Number Placeholder 3"/>
          <p:cNvSpPr>
            <a:spLocks noGrp="1"/>
          </p:cNvSpPr>
          <p:nvPr>
            <p:ph type="sldNum" sz="quarter" idx="5"/>
          </p:nvPr>
        </p:nvSpPr>
        <p:spPr/>
        <p:txBody>
          <a:bodyPr/>
          <a:lstStyle/>
          <a:p>
            <a:fld id="{3FD02062-79A2-40A6-ABCE-1358E6A4201B}" type="slidenum">
              <a:rPr lang="en-AU" smtClean="0"/>
              <a:t>8</a:t>
            </a:fld>
            <a:endParaRPr lang="en-AU"/>
          </a:p>
        </p:txBody>
      </p:sp>
    </p:spTree>
    <p:extLst>
      <p:ext uri="{BB962C8B-B14F-4D97-AF65-F5344CB8AC3E}">
        <p14:creationId xmlns:p14="http://schemas.microsoft.com/office/powerpoint/2010/main" val="42769977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b="1" i="0" dirty="0">
                <a:solidFill>
                  <a:srgbClr val="000000"/>
                </a:solidFill>
                <a:effectLst/>
                <a:latin typeface="inherit"/>
              </a:rPr>
              <a:t>RUNTIME</a:t>
            </a:r>
          </a:p>
          <a:p>
            <a:pPr algn="l" rtl="0"/>
            <a:r>
              <a:rPr lang="en-US" b="0" i="0" dirty="0">
                <a:solidFill>
                  <a:srgbClr val="000000"/>
                </a:solidFill>
                <a:effectLst/>
                <a:latin typeface="Helvetica Neue"/>
              </a:rPr>
              <a:t>If Microsoft company is deciding to open a movie studio and are trying to gauge the ideal movie length, it might be wise to start with standard runtime (100 minutes) to play it safe.</a:t>
            </a:r>
          </a:p>
          <a:p>
            <a:pPr algn="l" rtl="0"/>
            <a:endParaRPr lang="en-US" b="0" i="0" dirty="0">
              <a:solidFill>
                <a:srgbClr val="000000"/>
              </a:solidFill>
              <a:effectLst/>
              <a:latin typeface="Helvetica Neue"/>
            </a:endParaRPr>
          </a:p>
          <a:p>
            <a:pPr algn="l" rtl="0"/>
            <a:r>
              <a:rPr lang="en-US" b="0" i="0" dirty="0">
                <a:solidFill>
                  <a:srgbClr val="000000"/>
                </a:solidFill>
                <a:effectLst/>
                <a:latin typeface="Helvetica Neue"/>
              </a:rPr>
              <a:t>I </a:t>
            </a:r>
            <a:r>
              <a:rPr lang="en-US" b="0" i="0" dirty="0" err="1">
                <a:solidFill>
                  <a:srgbClr val="000000"/>
                </a:solidFill>
                <a:effectLst/>
                <a:latin typeface="Helvetica Neue"/>
              </a:rPr>
              <a:t>acheived</a:t>
            </a:r>
            <a:r>
              <a:rPr lang="en-US" b="0" i="0" dirty="0">
                <a:solidFill>
                  <a:srgbClr val="000000"/>
                </a:solidFill>
                <a:effectLst/>
                <a:latin typeface="Helvetica Neue"/>
              </a:rPr>
              <a:t> this by targeting runtimes for each genres and then finding the average runtime required.</a:t>
            </a:r>
          </a:p>
          <a:p>
            <a:pPr algn="l" rtl="0"/>
            <a:endParaRPr lang="en-US" b="0" i="0" dirty="0">
              <a:solidFill>
                <a:srgbClr val="000000"/>
              </a:solidFill>
              <a:effectLst/>
              <a:latin typeface="Helvetica Neue"/>
            </a:endParaRPr>
          </a:p>
          <a:p>
            <a:pPr algn="l" rtl="0"/>
            <a:r>
              <a:rPr lang="en-US" b="0" i="0" dirty="0">
                <a:solidFill>
                  <a:srgbClr val="000000"/>
                </a:solidFill>
                <a:effectLst/>
                <a:latin typeface="Helvetica Neue"/>
              </a:rPr>
              <a:t>Using a bar plot to analyze the relationship between genre and runtime in minutes offer a clear visual presentation of data, allowing for each comparison between different genres.</a:t>
            </a:r>
          </a:p>
          <a:p>
            <a:pPr algn="l" rtl="0"/>
            <a:endParaRPr lang="en-US" b="0" i="0" dirty="0">
              <a:solidFill>
                <a:srgbClr val="000000"/>
              </a:solidFill>
              <a:effectLst/>
              <a:latin typeface="Helvetica Neue"/>
            </a:endParaRPr>
          </a:p>
          <a:p>
            <a:pPr algn="l" rtl="0">
              <a:buFont typeface="Arial" panose="020B0604020202020204" pitchFamily="34" charset="0"/>
              <a:buChar char="•"/>
            </a:pPr>
            <a:r>
              <a:rPr lang="en-US" b="0" i="0" dirty="0">
                <a:solidFill>
                  <a:srgbClr val="000000"/>
                </a:solidFill>
                <a:effectLst/>
                <a:latin typeface="Helvetica Neue"/>
              </a:rPr>
              <a:t>Most of the genres like horror, thriller, drama, adventure were ranged from 90-100 minutes, however the action, romance, sport, biography were ranged from 101-116 minutes. There were few genres like family, sci-fi, documentary ranged from 29-87 minutes.</a:t>
            </a:r>
          </a:p>
          <a:p>
            <a:pPr algn="l" rtl="0">
              <a:buFont typeface="Arial" panose="020B0604020202020204" pitchFamily="34" charset="0"/>
              <a:buChar char="•"/>
            </a:pPr>
            <a:r>
              <a:rPr lang="en-US" b="0" i="0" dirty="0">
                <a:solidFill>
                  <a:srgbClr val="000000"/>
                </a:solidFill>
                <a:effectLst/>
                <a:latin typeface="Helvetica Neue"/>
              </a:rPr>
              <a:t>However when we look at the average runtime for these genres, it suggested that a movie should run for </a:t>
            </a:r>
            <a:r>
              <a:rPr lang="en-US" b="0" i="0" dirty="0" err="1">
                <a:solidFill>
                  <a:srgbClr val="000000"/>
                </a:solidFill>
                <a:effectLst/>
                <a:latin typeface="Helvetica Neue"/>
              </a:rPr>
              <a:t>atleast</a:t>
            </a:r>
            <a:r>
              <a:rPr lang="en-US" b="0" i="0" dirty="0">
                <a:solidFill>
                  <a:srgbClr val="000000"/>
                </a:solidFill>
                <a:effectLst/>
                <a:latin typeface="Helvetica Neue"/>
              </a:rPr>
              <a:t> 100 minutes.</a:t>
            </a:r>
          </a:p>
          <a:p>
            <a:endParaRPr lang="en-AU" dirty="0"/>
          </a:p>
        </p:txBody>
      </p:sp>
      <p:sp>
        <p:nvSpPr>
          <p:cNvPr id="4" name="Slide Number Placeholder 3"/>
          <p:cNvSpPr>
            <a:spLocks noGrp="1"/>
          </p:cNvSpPr>
          <p:nvPr>
            <p:ph type="sldNum" sz="quarter" idx="5"/>
          </p:nvPr>
        </p:nvSpPr>
        <p:spPr/>
        <p:txBody>
          <a:bodyPr/>
          <a:lstStyle/>
          <a:p>
            <a:fld id="{3FD02062-79A2-40A6-ABCE-1358E6A4201B}" type="slidenum">
              <a:rPr lang="en-AU" smtClean="0"/>
              <a:t>9</a:t>
            </a:fld>
            <a:endParaRPr lang="en-AU"/>
          </a:p>
        </p:txBody>
      </p:sp>
    </p:spTree>
    <p:extLst>
      <p:ext uri="{BB962C8B-B14F-4D97-AF65-F5344CB8AC3E}">
        <p14:creationId xmlns:p14="http://schemas.microsoft.com/office/powerpoint/2010/main" val="18297204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a:p>
            <a:endParaRPr lang="en-AU" dirty="0"/>
          </a:p>
          <a:p>
            <a:endParaRPr lang="en-AU" dirty="0"/>
          </a:p>
        </p:txBody>
      </p:sp>
      <p:sp>
        <p:nvSpPr>
          <p:cNvPr id="4" name="Slide Number Placeholder 3"/>
          <p:cNvSpPr>
            <a:spLocks noGrp="1"/>
          </p:cNvSpPr>
          <p:nvPr>
            <p:ph type="sldNum" sz="quarter" idx="5"/>
          </p:nvPr>
        </p:nvSpPr>
        <p:spPr/>
        <p:txBody>
          <a:bodyPr/>
          <a:lstStyle/>
          <a:p>
            <a:fld id="{3FD02062-79A2-40A6-ABCE-1358E6A4201B}" type="slidenum">
              <a:rPr lang="en-AU" smtClean="0"/>
              <a:t>10</a:t>
            </a:fld>
            <a:endParaRPr lang="en-AU"/>
          </a:p>
        </p:txBody>
      </p:sp>
    </p:spTree>
    <p:extLst>
      <p:ext uri="{BB962C8B-B14F-4D97-AF65-F5344CB8AC3E}">
        <p14:creationId xmlns:p14="http://schemas.microsoft.com/office/powerpoint/2010/main" val="11509786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274CA-45B9-8F69-CEDF-4B288C191B2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1348832E-A19F-5298-6AF5-F088B04550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4DE6F3F2-00F4-5591-9210-296CC68A6EFB}"/>
              </a:ext>
            </a:extLst>
          </p:cNvPr>
          <p:cNvSpPr>
            <a:spLocks noGrp="1"/>
          </p:cNvSpPr>
          <p:nvPr>
            <p:ph type="dt" sz="half" idx="10"/>
          </p:nvPr>
        </p:nvSpPr>
        <p:spPr/>
        <p:txBody>
          <a:bodyPr/>
          <a:lstStyle/>
          <a:p>
            <a:fld id="{99551A37-8B3C-45C7-993A-EACFA803B1CA}" type="datetimeFigureOut">
              <a:rPr lang="en-AU" smtClean="0"/>
              <a:t>13/08/2023</a:t>
            </a:fld>
            <a:endParaRPr lang="en-AU"/>
          </a:p>
        </p:txBody>
      </p:sp>
      <p:sp>
        <p:nvSpPr>
          <p:cNvPr id="5" name="Footer Placeholder 4">
            <a:extLst>
              <a:ext uri="{FF2B5EF4-FFF2-40B4-BE49-F238E27FC236}">
                <a16:creationId xmlns:a16="http://schemas.microsoft.com/office/drawing/2014/main" id="{40D306AE-BEE3-75E9-0FBC-E8C0C8260450}"/>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D490BE3-1EA2-339D-C332-A5A97BE604B0}"/>
              </a:ext>
            </a:extLst>
          </p:cNvPr>
          <p:cNvSpPr>
            <a:spLocks noGrp="1"/>
          </p:cNvSpPr>
          <p:nvPr>
            <p:ph type="sldNum" sz="quarter" idx="12"/>
          </p:nvPr>
        </p:nvSpPr>
        <p:spPr/>
        <p:txBody>
          <a:bodyPr/>
          <a:lstStyle/>
          <a:p>
            <a:fld id="{5574EB25-B499-4372-B6A2-206B97A550C8}" type="slidenum">
              <a:rPr lang="en-AU" smtClean="0"/>
              <a:t>‹#›</a:t>
            </a:fld>
            <a:endParaRPr lang="en-AU"/>
          </a:p>
        </p:txBody>
      </p:sp>
    </p:spTree>
    <p:extLst>
      <p:ext uri="{BB962C8B-B14F-4D97-AF65-F5344CB8AC3E}">
        <p14:creationId xmlns:p14="http://schemas.microsoft.com/office/powerpoint/2010/main" val="10995582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8F032-9BD0-486B-991C-7BC27B612E15}"/>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80CD7C7B-0075-D4BE-AE71-5E8EEB66C2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6A4A612B-1771-85D0-55EF-E85F84B703A3}"/>
              </a:ext>
            </a:extLst>
          </p:cNvPr>
          <p:cNvSpPr>
            <a:spLocks noGrp="1"/>
          </p:cNvSpPr>
          <p:nvPr>
            <p:ph type="dt" sz="half" idx="10"/>
          </p:nvPr>
        </p:nvSpPr>
        <p:spPr/>
        <p:txBody>
          <a:bodyPr/>
          <a:lstStyle/>
          <a:p>
            <a:fld id="{99551A37-8B3C-45C7-993A-EACFA803B1CA}" type="datetimeFigureOut">
              <a:rPr lang="en-AU" smtClean="0"/>
              <a:t>13/08/2023</a:t>
            </a:fld>
            <a:endParaRPr lang="en-AU"/>
          </a:p>
        </p:txBody>
      </p:sp>
      <p:sp>
        <p:nvSpPr>
          <p:cNvPr id="5" name="Footer Placeholder 4">
            <a:extLst>
              <a:ext uri="{FF2B5EF4-FFF2-40B4-BE49-F238E27FC236}">
                <a16:creationId xmlns:a16="http://schemas.microsoft.com/office/drawing/2014/main" id="{6DAD4CB6-589A-21E5-B8BB-9AF0285E56E2}"/>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6A2520C0-1D5F-5926-0E7A-A8F007B16AD8}"/>
              </a:ext>
            </a:extLst>
          </p:cNvPr>
          <p:cNvSpPr>
            <a:spLocks noGrp="1"/>
          </p:cNvSpPr>
          <p:nvPr>
            <p:ph type="sldNum" sz="quarter" idx="12"/>
          </p:nvPr>
        </p:nvSpPr>
        <p:spPr/>
        <p:txBody>
          <a:bodyPr/>
          <a:lstStyle/>
          <a:p>
            <a:fld id="{5574EB25-B499-4372-B6A2-206B97A550C8}" type="slidenum">
              <a:rPr lang="en-AU" smtClean="0"/>
              <a:t>‹#›</a:t>
            </a:fld>
            <a:endParaRPr lang="en-AU"/>
          </a:p>
        </p:txBody>
      </p:sp>
    </p:spTree>
    <p:extLst>
      <p:ext uri="{BB962C8B-B14F-4D97-AF65-F5344CB8AC3E}">
        <p14:creationId xmlns:p14="http://schemas.microsoft.com/office/powerpoint/2010/main" val="31408940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CBBDB7C-76FE-3833-FC23-AA00382CE3C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19333C91-D91C-0B1D-FFC2-D05D51D1A00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9B8708AF-7F03-4868-38D2-D4EC7014209F}"/>
              </a:ext>
            </a:extLst>
          </p:cNvPr>
          <p:cNvSpPr>
            <a:spLocks noGrp="1"/>
          </p:cNvSpPr>
          <p:nvPr>
            <p:ph type="dt" sz="half" idx="10"/>
          </p:nvPr>
        </p:nvSpPr>
        <p:spPr/>
        <p:txBody>
          <a:bodyPr/>
          <a:lstStyle/>
          <a:p>
            <a:fld id="{99551A37-8B3C-45C7-993A-EACFA803B1CA}" type="datetimeFigureOut">
              <a:rPr lang="en-AU" smtClean="0"/>
              <a:t>13/08/2023</a:t>
            </a:fld>
            <a:endParaRPr lang="en-AU"/>
          </a:p>
        </p:txBody>
      </p:sp>
      <p:sp>
        <p:nvSpPr>
          <p:cNvPr id="5" name="Footer Placeholder 4">
            <a:extLst>
              <a:ext uri="{FF2B5EF4-FFF2-40B4-BE49-F238E27FC236}">
                <a16:creationId xmlns:a16="http://schemas.microsoft.com/office/drawing/2014/main" id="{E3DC2028-4677-DCB1-566B-68E513978FF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698C9ED4-602E-0289-6452-7C65430D83E1}"/>
              </a:ext>
            </a:extLst>
          </p:cNvPr>
          <p:cNvSpPr>
            <a:spLocks noGrp="1"/>
          </p:cNvSpPr>
          <p:nvPr>
            <p:ph type="sldNum" sz="quarter" idx="12"/>
          </p:nvPr>
        </p:nvSpPr>
        <p:spPr/>
        <p:txBody>
          <a:bodyPr/>
          <a:lstStyle/>
          <a:p>
            <a:fld id="{5574EB25-B499-4372-B6A2-206B97A550C8}" type="slidenum">
              <a:rPr lang="en-AU" smtClean="0"/>
              <a:t>‹#›</a:t>
            </a:fld>
            <a:endParaRPr lang="en-AU"/>
          </a:p>
        </p:txBody>
      </p:sp>
    </p:spTree>
    <p:extLst>
      <p:ext uri="{BB962C8B-B14F-4D97-AF65-F5344CB8AC3E}">
        <p14:creationId xmlns:p14="http://schemas.microsoft.com/office/powerpoint/2010/main" val="9320441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BDDE-F716-4339-982E-2303E1E2CC39}"/>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6FA98B5E-2410-6BAE-5490-55A0B82500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722F3DEF-AFB7-5B5E-E709-B936A60A81D0}"/>
              </a:ext>
            </a:extLst>
          </p:cNvPr>
          <p:cNvSpPr>
            <a:spLocks noGrp="1"/>
          </p:cNvSpPr>
          <p:nvPr>
            <p:ph type="dt" sz="half" idx="10"/>
          </p:nvPr>
        </p:nvSpPr>
        <p:spPr/>
        <p:txBody>
          <a:bodyPr/>
          <a:lstStyle/>
          <a:p>
            <a:fld id="{99551A37-8B3C-45C7-993A-EACFA803B1CA}" type="datetimeFigureOut">
              <a:rPr lang="en-AU" smtClean="0"/>
              <a:t>13/08/2023</a:t>
            </a:fld>
            <a:endParaRPr lang="en-AU"/>
          </a:p>
        </p:txBody>
      </p:sp>
      <p:sp>
        <p:nvSpPr>
          <p:cNvPr id="5" name="Footer Placeholder 4">
            <a:extLst>
              <a:ext uri="{FF2B5EF4-FFF2-40B4-BE49-F238E27FC236}">
                <a16:creationId xmlns:a16="http://schemas.microsoft.com/office/drawing/2014/main" id="{620DA7C1-1CEE-369D-FC49-46A4BC9ABFE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01755DE-683C-155A-6549-EDA4DB1D0E8D}"/>
              </a:ext>
            </a:extLst>
          </p:cNvPr>
          <p:cNvSpPr>
            <a:spLocks noGrp="1"/>
          </p:cNvSpPr>
          <p:nvPr>
            <p:ph type="sldNum" sz="quarter" idx="12"/>
          </p:nvPr>
        </p:nvSpPr>
        <p:spPr/>
        <p:txBody>
          <a:bodyPr/>
          <a:lstStyle/>
          <a:p>
            <a:fld id="{5574EB25-B499-4372-B6A2-206B97A550C8}" type="slidenum">
              <a:rPr lang="en-AU" smtClean="0"/>
              <a:t>‹#›</a:t>
            </a:fld>
            <a:endParaRPr lang="en-AU"/>
          </a:p>
        </p:txBody>
      </p:sp>
    </p:spTree>
    <p:extLst>
      <p:ext uri="{BB962C8B-B14F-4D97-AF65-F5344CB8AC3E}">
        <p14:creationId xmlns:p14="http://schemas.microsoft.com/office/powerpoint/2010/main" val="5135002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2A57D-F90D-FDD9-959D-F94705BF9DF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5934E4A0-1040-6F1F-B30A-8DBF0D4A986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B01570F-5A7F-D7CF-AB99-A322FA9CA20A}"/>
              </a:ext>
            </a:extLst>
          </p:cNvPr>
          <p:cNvSpPr>
            <a:spLocks noGrp="1"/>
          </p:cNvSpPr>
          <p:nvPr>
            <p:ph type="dt" sz="half" idx="10"/>
          </p:nvPr>
        </p:nvSpPr>
        <p:spPr/>
        <p:txBody>
          <a:bodyPr/>
          <a:lstStyle/>
          <a:p>
            <a:fld id="{99551A37-8B3C-45C7-993A-EACFA803B1CA}" type="datetimeFigureOut">
              <a:rPr lang="en-AU" smtClean="0"/>
              <a:t>13/08/2023</a:t>
            </a:fld>
            <a:endParaRPr lang="en-AU"/>
          </a:p>
        </p:txBody>
      </p:sp>
      <p:sp>
        <p:nvSpPr>
          <p:cNvPr id="5" name="Footer Placeholder 4">
            <a:extLst>
              <a:ext uri="{FF2B5EF4-FFF2-40B4-BE49-F238E27FC236}">
                <a16:creationId xmlns:a16="http://schemas.microsoft.com/office/drawing/2014/main" id="{4513AFBF-5D84-A093-537D-0DD65F7E7B1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B2323D6-7D21-CE3F-BB57-EEC6B7BD152A}"/>
              </a:ext>
            </a:extLst>
          </p:cNvPr>
          <p:cNvSpPr>
            <a:spLocks noGrp="1"/>
          </p:cNvSpPr>
          <p:nvPr>
            <p:ph type="sldNum" sz="quarter" idx="12"/>
          </p:nvPr>
        </p:nvSpPr>
        <p:spPr/>
        <p:txBody>
          <a:bodyPr/>
          <a:lstStyle/>
          <a:p>
            <a:fld id="{5574EB25-B499-4372-B6A2-206B97A550C8}" type="slidenum">
              <a:rPr lang="en-AU" smtClean="0"/>
              <a:t>‹#›</a:t>
            </a:fld>
            <a:endParaRPr lang="en-AU"/>
          </a:p>
        </p:txBody>
      </p:sp>
    </p:spTree>
    <p:extLst>
      <p:ext uri="{BB962C8B-B14F-4D97-AF65-F5344CB8AC3E}">
        <p14:creationId xmlns:p14="http://schemas.microsoft.com/office/powerpoint/2010/main" val="2639725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F246F-4CA1-8AEA-0B11-86F947E72F92}"/>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ED2FD52B-B8C6-5971-6AC9-65F2759D2B2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C73ED2D1-4599-4A9E-EB7D-1678C5CBC8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30EA433E-5BD2-EAE3-846F-5BF8D0150BF5}"/>
              </a:ext>
            </a:extLst>
          </p:cNvPr>
          <p:cNvSpPr>
            <a:spLocks noGrp="1"/>
          </p:cNvSpPr>
          <p:nvPr>
            <p:ph type="dt" sz="half" idx="10"/>
          </p:nvPr>
        </p:nvSpPr>
        <p:spPr/>
        <p:txBody>
          <a:bodyPr/>
          <a:lstStyle/>
          <a:p>
            <a:fld id="{99551A37-8B3C-45C7-993A-EACFA803B1CA}" type="datetimeFigureOut">
              <a:rPr lang="en-AU" smtClean="0"/>
              <a:t>13/08/2023</a:t>
            </a:fld>
            <a:endParaRPr lang="en-AU"/>
          </a:p>
        </p:txBody>
      </p:sp>
      <p:sp>
        <p:nvSpPr>
          <p:cNvPr id="6" name="Footer Placeholder 5">
            <a:extLst>
              <a:ext uri="{FF2B5EF4-FFF2-40B4-BE49-F238E27FC236}">
                <a16:creationId xmlns:a16="http://schemas.microsoft.com/office/drawing/2014/main" id="{D8BBB9BB-6007-C588-AA15-DBDA0632D536}"/>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B33BA52F-874B-1CE0-B5F0-91B5F6D73BF9}"/>
              </a:ext>
            </a:extLst>
          </p:cNvPr>
          <p:cNvSpPr>
            <a:spLocks noGrp="1"/>
          </p:cNvSpPr>
          <p:nvPr>
            <p:ph type="sldNum" sz="quarter" idx="12"/>
          </p:nvPr>
        </p:nvSpPr>
        <p:spPr/>
        <p:txBody>
          <a:bodyPr/>
          <a:lstStyle/>
          <a:p>
            <a:fld id="{5574EB25-B499-4372-B6A2-206B97A550C8}" type="slidenum">
              <a:rPr lang="en-AU" smtClean="0"/>
              <a:t>‹#›</a:t>
            </a:fld>
            <a:endParaRPr lang="en-AU"/>
          </a:p>
        </p:txBody>
      </p:sp>
    </p:spTree>
    <p:extLst>
      <p:ext uri="{BB962C8B-B14F-4D97-AF65-F5344CB8AC3E}">
        <p14:creationId xmlns:p14="http://schemas.microsoft.com/office/powerpoint/2010/main" val="3980192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4E9F9-FB81-9B17-F542-0696E3DED9CC}"/>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4B50ABAA-4351-A053-6F0A-92D013051E4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4C3E1D8-90D3-8AAF-2552-A7F48D59D36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9B06D35F-D489-2F2E-320D-76D14617929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E1B6A68-82C3-5BC2-E380-5101EBF65E4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82968FC5-ECDD-7596-DB95-1F47E0AE8677}"/>
              </a:ext>
            </a:extLst>
          </p:cNvPr>
          <p:cNvSpPr>
            <a:spLocks noGrp="1"/>
          </p:cNvSpPr>
          <p:nvPr>
            <p:ph type="dt" sz="half" idx="10"/>
          </p:nvPr>
        </p:nvSpPr>
        <p:spPr/>
        <p:txBody>
          <a:bodyPr/>
          <a:lstStyle/>
          <a:p>
            <a:fld id="{99551A37-8B3C-45C7-993A-EACFA803B1CA}" type="datetimeFigureOut">
              <a:rPr lang="en-AU" smtClean="0"/>
              <a:t>13/08/2023</a:t>
            </a:fld>
            <a:endParaRPr lang="en-AU"/>
          </a:p>
        </p:txBody>
      </p:sp>
      <p:sp>
        <p:nvSpPr>
          <p:cNvPr id="8" name="Footer Placeholder 7">
            <a:extLst>
              <a:ext uri="{FF2B5EF4-FFF2-40B4-BE49-F238E27FC236}">
                <a16:creationId xmlns:a16="http://schemas.microsoft.com/office/drawing/2014/main" id="{9E23ACD6-DF93-73F4-49C7-5078698FB901}"/>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1EF39E9E-FD40-34BD-852C-CD46D2DA0A86}"/>
              </a:ext>
            </a:extLst>
          </p:cNvPr>
          <p:cNvSpPr>
            <a:spLocks noGrp="1"/>
          </p:cNvSpPr>
          <p:nvPr>
            <p:ph type="sldNum" sz="quarter" idx="12"/>
          </p:nvPr>
        </p:nvSpPr>
        <p:spPr/>
        <p:txBody>
          <a:bodyPr/>
          <a:lstStyle/>
          <a:p>
            <a:fld id="{5574EB25-B499-4372-B6A2-206B97A550C8}" type="slidenum">
              <a:rPr lang="en-AU" smtClean="0"/>
              <a:t>‹#›</a:t>
            </a:fld>
            <a:endParaRPr lang="en-AU"/>
          </a:p>
        </p:txBody>
      </p:sp>
    </p:spTree>
    <p:extLst>
      <p:ext uri="{BB962C8B-B14F-4D97-AF65-F5344CB8AC3E}">
        <p14:creationId xmlns:p14="http://schemas.microsoft.com/office/powerpoint/2010/main" val="4241151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E76B3-7F45-6C83-A894-9B27E46FBAD6}"/>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387AB5E5-2F40-D3D3-F12F-0FED367DD1EB}"/>
              </a:ext>
            </a:extLst>
          </p:cNvPr>
          <p:cNvSpPr>
            <a:spLocks noGrp="1"/>
          </p:cNvSpPr>
          <p:nvPr>
            <p:ph type="dt" sz="half" idx="10"/>
          </p:nvPr>
        </p:nvSpPr>
        <p:spPr/>
        <p:txBody>
          <a:bodyPr/>
          <a:lstStyle/>
          <a:p>
            <a:fld id="{99551A37-8B3C-45C7-993A-EACFA803B1CA}" type="datetimeFigureOut">
              <a:rPr lang="en-AU" smtClean="0"/>
              <a:t>13/08/2023</a:t>
            </a:fld>
            <a:endParaRPr lang="en-AU"/>
          </a:p>
        </p:txBody>
      </p:sp>
      <p:sp>
        <p:nvSpPr>
          <p:cNvPr id="4" name="Footer Placeholder 3">
            <a:extLst>
              <a:ext uri="{FF2B5EF4-FFF2-40B4-BE49-F238E27FC236}">
                <a16:creationId xmlns:a16="http://schemas.microsoft.com/office/drawing/2014/main" id="{D7A604B3-E98D-F2D1-AE44-C2C25029A726}"/>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0C29BB0E-157C-0585-66D3-AE22EA139AF6}"/>
              </a:ext>
            </a:extLst>
          </p:cNvPr>
          <p:cNvSpPr>
            <a:spLocks noGrp="1"/>
          </p:cNvSpPr>
          <p:nvPr>
            <p:ph type="sldNum" sz="quarter" idx="12"/>
          </p:nvPr>
        </p:nvSpPr>
        <p:spPr/>
        <p:txBody>
          <a:bodyPr/>
          <a:lstStyle/>
          <a:p>
            <a:fld id="{5574EB25-B499-4372-B6A2-206B97A550C8}" type="slidenum">
              <a:rPr lang="en-AU" smtClean="0"/>
              <a:t>‹#›</a:t>
            </a:fld>
            <a:endParaRPr lang="en-AU"/>
          </a:p>
        </p:txBody>
      </p:sp>
    </p:spTree>
    <p:extLst>
      <p:ext uri="{BB962C8B-B14F-4D97-AF65-F5344CB8AC3E}">
        <p14:creationId xmlns:p14="http://schemas.microsoft.com/office/powerpoint/2010/main" val="26164700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233706F-C5F2-3320-4C1C-25840E667792}"/>
              </a:ext>
            </a:extLst>
          </p:cNvPr>
          <p:cNvSpPr>
            <a:spLocks noGrp="1"/>
          </p:cNvSpPr>
          <p:nvPr>
            <p:ph type="dt" sz="half" idx="10"/>
          </p:nvPr>
        </p:nvSpPr>
        <p:spPr/>
        <p:txBody>
          <a:bodyPr/>
          <a:lstStyle/>
          <a:p>
            <a:fld id="{99551A37-8B3C-45C7-993A-EACFA803B1CA}" type="datetimeFigureOut">
              <a:rPr lang="en-AU" smtClean="0"/>
              <a:t>13/08/2023</a:t>
            </a:fld>
            <a:endParaRPr lang="en-AU"/>
          </a:p>
        </p:txBody>
      </p:sp>
      <p:sp>
        <p:nvSpPr>
          <p:cNvPr id="3" name="Footer Placeholder 2">
            <a:extLst>
              <a:ext uri="{FF2B5EF4-FFF2-40B4-BE49-F238E27FC236}">
                <a16:creationId xmlns:a16="http://schemas.microsoft.com/office/drawing/2014/main" id="{C3A13102-8525-AA75-7859-89A85BB7EC8E}"/>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9E61CE38-9AE5-9EE3-EFE3-F92960B875B1}"/>
              </a:ext>
            </a:extLst>
          </p:cNvPr>
          <p:cNvSpPr>
            <a:spLocks noGrp="1"/>
          </p:cNvSpPr>
          <p:nvPr>
            <p:ph type="sldNum" sz="quarter" idx="12"/>
          </p:nvPr>
        </p:nvSpPr>
        <p:spPr/>
        <p:txBody>
          <a:bodyPr/>
          <a:lstStyle/>
          <a:p>
            <a:fld id="{5574EB25-B499-4372-B6A2-206B97A550C8}" type="slidenum">
              <a:rPr lang="en-AU" smtClean="0"/>
              <a:t>‹#›</a:t>
            </a:fld>
            <a:endParaRPr lang="en-AU"/>
          </a:p>
        </p:txBody>
      </p:sp>
    </p:spTree>
    <p:extLst>
      <p:ext uri="{BB962C8B-B14F-4D97-AF65-F5344CB8AC3E}">
        <p14:creationId xmlns:p14="http://schemas.microsoft.com/office/powerpoint/2010/main" val="30408961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43637-8B26-F741-BCA5-3B1C93DE71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81650010-F0EF-9C51-3D0D-AD6EDEFE98C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9FD881B8-449B-FD52-8CFE-65BE1B3536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6651692-6D57-2C3C-026C-12CA5B177620}"/>
              </a:ext>
            </a:extLst>
          </p:cNvPr>
          <p:cNvSpPr>
            <a:spLocks noGrp="1"/>
          </p:cNvSpPr>
          <p:nvPr>
            <p:ph type="dt" sz="half" idx="10"/>
          </p:nvPr>
        </p:nvSpPr>
        <p:spPr/>
        <p:txBody>
          <a:bodyPr/>
          <a:lstStyle/>
          <a:p>
            <a:fld id="{99551A37-8B3C-45C7-993A-EACFA803B1CA}" type="datetimeFigureOut">
              <a:rPr lang="en-AU" smtClean="0"/>
              <a:t>13/08/2023</a:t>
            </a:fld>
            <a:endParaRPr lang="en-AU"/>
          </a:p>
        </p:txBody>
      </p:sp>
      <p:sp>
        <p:nvSpPr>
          <p:cNvPr id="6" name="Footer Placeholder 5">
            <a:extLst>
              <a:ext uri="{FF2B5EF4-FFF2-40B4-BE49-F238E27FC236}">
                <a16:creationId xmlns:a16="http://schemas.microsoft.com/office/drawing/2014/main" id="{6BAC40A7-9A60-AD30-4667-729EEE8E2DB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BAE116A0-6B5D-E36A-690F-B2198DAC3D66}"/>
              </a:ext>
            </a:extLst>
          </p:cNvPr>
          <p:cNvSpPr>
            <a:spLocks noGrp="1"/>
          </p:cNvSpPr>
          <p:nvPr>
            <p:ph type="sldNum" sz="quarter" idx="12"/>
          </p:nvPr>
        </p:nvSpPr>
        <p:spPr/>
        <p:txBody>
          <a:bodyPr/>
          <a:lstStyle/>
          <a:p>
            <a:fld id="{5574EB25-B499-4372-B6A2-206B97A550C8}" type="slidenum">
              <a:rPr lang="en-AU" smtClean="0"/>
              <a:t>‹#›</a:t>
            </a:fld>
            <a:endParaRPr lang="en-AU"/>
          </a:p>
        </p:txBody>
      </p:sp>
    </p:spTree>
    <p:extLst>
      <p:ext uri="{BB962C8B-B14F-4D97-AF65-F5344CB8AC3E}">
        <p14:creationId xmlns:p14="http://schemas.microsoft.com/office/powerpoint/2010/main" val="1453723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E9EBB-4B70-50AE-240C-83411B939E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466BEFB2-4AD9-3886-48AB-EC5EC82280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60AD3DA3-2EE1-57DA-7967-A7001129D1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74E20-8E35-8D7C-8433-52D22635CB30}"/>
              </a:ext>
            </a:extLst>
          </p:cNvPr>
          <p:cNvSpPr>
            <a:spLocks noGrp="1"/>
          </p:cNvSpPr>
          <p:nvPr>
            <p:ph type="dt" sz="half" idx="10"/>
          </p:nvPr>
        </p:nvSpPr>
        <p:spPr/>
        <p:txBody>
          <a:bodyPr/>
          <a:lstStyle/>
          <a:p>
            <a:fld id="{99551A37-8B3C-45C7-993A-EACFA803B1CA}" type="datetimeFigureOut">
              <a:rPr lang="en-AU" smtClean="0"/>
              <a:t>13/08/2023</a:t>
            </a:fld>
            <a:endParaRPr lang="en-AU"/>
          </a:p>
        </p:txBody>
      </p:sp>
      <p:sp>
        <p:nvSpPr>
          <p:cNvPr id="6" name="Footer Placeholder 5">
            <a:extLst>
              <a:ext uri="{FF2B5EF4-FFF2-40B4-BE49-F238E27FC236}">
                <a16:creationId xmlns:a16="http://schemas.microsoft.com/office/drawing/2014/main" id="{8270BDEA-8F26-2E6C-CA06-BBF6884FE346}"/>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F836106E-3A8E-6848-3E4E-3102C3E35780}"/>
              </a:ext>
            </a:extLst>
          </p:cNvPr>
          <p:cNvSpPr>
            <a:spLocks noGrp="1"/>
          </p:cNvSpPr>
          <p:nvPr>
            <p:ph type="sldNum" sz="quarter" idx="12"/>
          </p:nvPr>
        </p:nvSpPr>
        <p:spPr/>
        <p:txBody>
          <a:bodyPr/>
          <a:lstStyle/>
          <a:p>
            <a:fld id="{5574EB25-B499-4372-B6A2-206B97A550C8}" type="slidenum">
              <a:rPr lang="en-AU" smtClean="0"/>
              <a:t>‹#›</a:t>
            </a:fld>
            <a:endParaRPr lang="en-AU"/>
          </a:p>
        </p:txBody>
      </p:sp>
    </p:spTree>
    <p:extLst>
      <p:ext uri="{BB962C8B-B14F-4D97-AF65-F5344CB8AC3E}">
        <p14:creationId xmlns:p14="http://schemas.microsoft.com/office/powerpoint/2010/main" val="14737563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2AED9A1-81C9-2485-F9A8-41376EE759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18F295BA-A9A8-24E9-29AE-427A770FC26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6BEC8FA-510E-81B0-5378-831060468DB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551A37-8B3C-45C7-993A-EACFA803B1CA}" type="datetimeFigureOut">
              <a:rPr lang="en-AU" smtClean="0"/>
              <a:t>13/08/2023</a:t>
            </a:fld>
            <a:endParaRPr lang="en-AU"/>
          </a:p>
        </p:txBody>
      </p:sp>
      <p:sp>
        <p:nvSpPr>
          <p:cNvPr id="5" name="Footer Placeholder 4">
            <a:extLst>
              <a:ext uri="{FF2B5EF4-FFF2-40B4-BE49-F238E27FC236}">
                <a16:creationId xmlns:a16="http://schemas.microsoft.com/office/drawing/2014/main" id="{51833743-9FF6-B681-6CA2-AF54F1B4244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CAF710B7-D830-6CAF-0E57-1062B826E11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74EB25-B499-4372-B6A2-206B97A550C8}" type="slidenum">
              <a:rPr lang="en-AU" smtClean="0"/>
              <a:t>‹#›</a:t>
            </a:fld>
            <a:endParaRPr lang="en-AU"/>
          </a:p>
        </p:txBody>
      </p:sp>
    </p:spTree>
    <p:extLst>
      <p:ext uri="{BB962C8B-B14F-4D97-AF65-F5344CB8AC3E}">
        <p14:creationId xmlns:p14="http://schemas.microsoft.com/office/powerpoint/2010/main" val="12086340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13.jpe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14.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png"/><Relationship Id="rId5" Type="http://schemas.openxmlformats.org/officeDocument/2006/relationships/image" Target="../media/image15.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png"/><Relationship Id="rId5" Type="http://schemas.openxmlformats.org/officeDocument/2006/relationships/image" Target="../media/image16.png"/><Relationship Id="rId4"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image" Target="../media/image17.jpe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2.png"/><Relationship Id="rId5" Type="http://schemas.openxmlformats.org/officeDocument/2006/relationships/image" Target="../media/image18.jpeg"/><Relationship Id="rId4"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hyperlink" Target="https://www.linkedin.com/in/sneha-bhaskar-8aa158186/" TargetMode="Externa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hyperlink" Target="mailto:Sneha.bhaskar1995@gmail.com" TargetMode="External"/><Relationship Id="rId5" Type="http://schemas.openxmlformats.org/officeDocument/2006/relationships/image" Target="../media/image19.jpeg"/><Relationship Id="rId4"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4.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5.jpe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9.jpe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10.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2.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9">
            <a:extLst>
              <a:ext uri="{FF2B5EF4-FFF2-40B4-BE49-F238E27FC236}">
                <a16:creationId xmlns:a16="http://schemas.microsoft.com/office/drawing/2014/main" id="{C93D702E-F4E0-47FC-A74C-ECD9647A81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D15229-8D97-6CAA-4459-C5015C03C7D0}"/>
              </a:ext>
            </a:extLst>
          </p:cNvPr>
          <p:cNvSpPr>
            <a:spLocks noGrp="1"/>
          </p:cNvSpPr>
          <p:nvPr>
            <p:ph type="ctrTitle"/>
          </p:nvPr>
        </p:nvSpPr>
        <p:spPr>
          <a:xfrm>
            <a:off x="1524000" y="3851974"/>
            <a:ext cx="9144000" cy="1152663"/>
          </a:xfrm>
        </p:spPr>
        <p:txBody>
          <a:bodyPr>
            <a:normAutofit/>
          </a:bodyPr>
          <a:lstStyle/>
          <a:p>
            <a:r>
              <a:rPr lang="en-AU" sz="3700" b="1" i="0">
                <a:effectLst/>
                <a:latin typeface="Helvetica Neue"/>
              </a:rPr>
              <a:t>Microsoft Movie Studio Analysis</a:t>
            </a:r>
            <a:br>
              <a:rPr lang="en-AU" sz="3700" b="1" i="0">
                <a:effectLst/>
                <a:latin typeface="Helvetica Neue"/>
              </a:rPr>
            </a:br>
            <a:endParaRPr lang="en-AU" sz="3700"/>
          </a:p>
        </p:txBody>
      </p:sp>
      <p:sp>
        <p:nvSpPr>
          <p:cNvPr id="3" name="Subtitle 2">
            <a:extLst>
              <a:ext uri="{FF2B5EF4-FFF2-40B4-BE49-F238E27FC236}">
                <a16:creationId xmlns:a16="http://schemas.microsoft.com/office/drawing/2014/main" id="{7247988C-5453-E271-1453-363AF4E5BF78}"/>
              </a:ext>
            </a:extLst>
          </p:cNvPr>
          <p:cNvSpPr>
            <a:spLocks noGrp="1"/>
          </p:cNvSpPr>
          <p:nvPr>
            <p:ph type="subTitle" idx="1"/>
          </p:nvPr>
        </p:nvSpPr>
        <p:spPr>
          <a:xfrm>
            <a:off x="1524000" y="5071718"/>
            <a:ext cx="9144000" cy="646785"/>
          </a:xfrm>
        </p:spPr>
        <p:txBody>
          <a:bodyPr>
            <a:normAutofit/>
          </a:bodyPr>
          <a:lstStyle/>
          <a:p>
            <a:r>
              <a:rPr lang="en-AU" b="1" i="0" dirty="0">
                <a:solidFill>
                  <a:srgbClr val="000000"/>
                </a:solidFill>
                <a:effectLst/>
                <a:latin typeface="Helvetica Neue"/>
              </a:rPr>
              <a:t>Author:</a:t>
            </a:r>
            <a:r>
              <a:rPr lang="en-AU" b="0" i="0" dirty="0">
                <a:solidFill>
                  <a:srgbClr val="000000"/>
                </a:solidFill>
                <a:effectLst/>
                <a:latin typeface="Helvetica Neue"/>
              </a:rPr>
              <a:t> </a:t>
            </a:r>
            <a:r>
              <a:rPr lang="en-AU" b="1" i="0" dirty="0">
                <a:solidFill>
                  <a:srgbClr val="000000"/>
                </a:solidFill>
                <a:effectLst/>
                <a:latin typeface="Helvetica Neue"/>
              </a:rPr>
              <a:t>Sneha Bhaskar</a:t>
            </a:r>
            <a:endParaRPr lang="en-AU" dirty="0"/>
          </a:p>
        </p:txBody>
      </p:sp>
      <p:pic>
        <p:nvPicPr>
          <p:cNvPr id="5" name="Picture 4" descr="A person standing on a platform with a camera and a person standing on a platform&#10;&#10;Description automatically generated">
            <a:extLst>
              <a:ext uri="{FF2B5EF4-FFF2-40B4-BE49-F238E27FC236}">
                <a16:creationId xmlns:a16="http://schemas.microsoft.com/office/drawing/2014/main" id="{937124AB-EA36-BC74-93C4-DE77495F6965}"/>
              </a:ext>
            </a:extLst>
          </p:cNvPr>
          <p:cNvPicPr>
            <a:picLocks noChangeAspect="1"/>
          </p:cNvPicPr>
          <p:nvPr/>
        </p:nvPicPr>
        <p:blipFill rotWithShape="1">
          <a:blip r:embed="rId5">
            <a:extLst>
              <a:ext uri="{28A0092B-C50C-407E-A947-70E740481C1C}">
                <a14:useLocalDpi xmlns:a14="http://schemas.microsoft.com/office/drawing/2010/main" val="0"/>
              </a:ext>
            </a:extLst>
          </a:blip>
          <a:srcRect t="13004" r="-1" b="-1"/>
          <a:stretch/>
        </p:blipFill>
        <p:spPr>
          <a:xfrm>
            <a:off x="838201" y="10"/>
            <a:ext cx="10484412" cy="3811394"/>
          </a:xfrm>
          <a:custGeom>
            <a:avLst/>
            <a:gdLst/>
            <a:ahLst/>
            <a:cxnLst/>
            <a:rect l="l" t="t" r="r" b="b"/>
            <a:pathLst>
              <a:path w="10484412" h="3811404">
                <a:moveTo>
                  <a:pt x="0" y="3811403"/>
                </a:moveTo>
                <a:lnTo>
                  <a:pt x="10484412" y="3811403"/>
                </a:lnTo>
                <a:lnTo>
                  <a:pt x="10484412" y="3811404"/>
                </a:lnTo>
                <a:lnTo>
                  <a:pt x="0" y="3811404"/>
                </a:lnTo>
                <a:close/>
                <a:moveTo>
                  <a:pt x="181717" y="0"/>
                </a:moveTo>
                <a:lnTo>
                  <a:pt x="10224015" y="0"/>
                </a:lnTo>
                <a:cubicBezTo>
                  <a:pt x="10261561" y="45054"/>
                  <a:pt x="10301611" y="85103"/>
                  <a:pt x="10369193" y="110134"/>
                </a:cubicBezTo>
                <a:cubicBezTo>
                  <a:pt x="10321635" y="167704"/>
                  <a:pt x="10236530" y="182722"/>
                  <a:pt x="10173954" y="222771"/>
                </a:cubicBezTo>
                <a:cubicBezTo>
                  <a:pt x="10168948" y="255310"/>
                  <a:pt x="10269071" y="245298"/>
                  <a:pt x="10241537" y="317887"/>
                </a:cubicBezTo>
                <a:cubicBezTo>
                  <a:pt x="10206494" y="418008"/>
                  <a:pt x="10241537" y="528142"/>
                  <a:pt x="10071328" y="573196"/>
                </a:cubicBezTo>
                <a:cubicBezTo>
                  <a:pt x="10023770" y="668312"/>
                  <a:pt x="10008751" y="820997"/>
                  <a:pt x="10113880" y="913610"/>
                </a:cubicBezTo>
                <a:cubicBezTo>
                  <a:pt x="10271573" y="1048774"/>
                  <a:pt x="10244040" y="1138885"/>
                  <a:pt x="10036285" y="1216478"/>
                </a:cubicBezTo>
                <a:cubicBezTo>
                  <a:pt x="10011255" y="1226491"/>
                  <a:pt x="9978715" y="1231497"/>
                  <a:pt x="9966200" y="1256528"/>
                </a:cubicBezTo>
                <a:cubicBezTo>
                  <a:pt x="9986224" y="1289067"/>
                  <a:pt x="10031280" y="1281557"/>
                  <a:pt x="10063819" y="1289067"/>
                </a:cubicBezTo>
                <a:cubicBezTo>
                  <a:pt x="10211500" y="1324110"/>
                  <a:pt x="10214003" y="1324110"/>
                  <a:pt x="10176457" y="1441752"/>
                </a:cubicBezTo>
                <a:cubicBezTo>
                  <a:pt x="10163942" y="1476795"/>
                  <a:pt x="10188972" y="1491813"/>
                  <a:pt x="10211500" y="1511838"/>
                </a:cubicBezTo>
                <a:cubicBezTo>
                  <a:pt x="10296604" y="1591936"/>
                  <a:pt x="10296604" y="1594439"/>
                  <a:pt x="10206494" y="1664523"/>
                </a:cubicBezTo>
                <a:cubicBezTo>
                  <a:pt x="10181463" y="1684547"/>
                  <a:pt x="10163942" y="1704572"/>
                  <a:pt x="10151426" y="1732106"/>
                </a:cubicBezTo>
                <a:cubicBezTo>
                  <a:pt x="10128899" y="1782166"/>
                  <a:pt x="10128899" y="1822216"/>
                  <a:pt x="10208996" y="1847246"/>
                </a:cubicBezTo>
                <a:cubicBezTo>
                  <a:pt x="10266568" y="1864767"/>
                  <a:pt x="10296604" y="1884791"/>
                  <a:pt x="10299107" y="1939858"/>
                </a:cubicBezTo>
                <a:cubicBezTo>
                  <a:pt x="10299107" y="1987416"/>
                  <a:pt x="10306617" y="2017452"/>
                  <a:pt x="10244040" y="2037477"/>
                </a:cubicBezTo>
                <a:cubicBezTo>
                  <a:pt x="10193979" y="2054998"/>
                  <a:pt x="10178960" y="2090041"/>
                  <a:pt x="10183966" y="2130089"/>
                </a:cubicBezTo>
                <a:cubicBezTo>
                  <a:pt x="10193979" y="2230211"/>
                  <a:pt x="10126396" y="2287781"/>
                  <a:pt x="10013758" y="2335339"/>
                </a:cubicBezTo>
                <a:cubicBezTo>
                  <a:pt x="9908629" y="2377890"/>
                  <a:pt x="9813513" y="2437963"/>
                  <a:pt x="9715893" y="2493030"/>
                </a:cubicBezTo>
                <a:cubicBezTo>
                  <a:pt x="9605758" y="2553103"/>
                  <a:pt x="9480605" y="2590649"/>
                  <a:pt x="9347942" y="2623189"/>
                </a:cubicBezTo>
                <a:cubicBezTo>
                  <a:pt x="9370469" y="2665740"/>
                  <a:pt x="9453071" y="2640710"/>
                  <a:pt x="9460580" y="2700783"/>
                </a:cubicBezTo>
                <a:cubicBezTo>
                  <a:pt x="9255329" y="2753346"/>
                  <a:pt x="9060089" y="2833444"/>
                  <a:pt x="8827305" y="2855971"/>
                </a:cubicBezTo>
                <a:cubicBezTo>
                  <a:pt x="9015035" y="2843456"/>
                  <a:pt x="9182740" y="2908535"/>
                  <a:pt x="9360458" y="2926056"/>
                </a:cubicBezTo>
                <a:cubicBezTo>
                  <a:pt x="9377980" y="2961099"/>
                  <a:pt x="9337930" y="2951087"/>
                  <a:pt x="9322912" y="2958595"/>
                </a:cubicBezTo>
                <a:cubicBezTo>
                  <a:pt x="9307893" y="2963602"/>
                  <a:pt x="9287869" y="2966105"/>
                  <a:pt x="9285366" y="2991135"/>
                </a:cubicBezTo>
                <a:cubicBezTo>
                  <a:pt x="9370469" y="3023675"/>
                  <a:pt x="9478102" y="2998644"/>
                  <a:pt x="9565709" y="3033687"/>
                </a:cubicBezTo>
                <a:cubicBezTo>
                  <a:pt x="9543182" y="3083748"/>
                  <a:pt x="9468090" y="3056214"/>
                  <a:pt x="9435550" y="3096263"/>
                </a:cubicBezTo>
                <a:cubicBezTo>
                  <a:pt x="9518151" y="3101269"/>
                  <a:pt x="9593243" y="3103772"/>
                  <a:pt x="9668335" y="3113784"/>
                </a:cubicBezTo>
                <a:cubicBezTo>
                  <a:pt x="9725905" y="3121294"/>
                  <a:pt x="9740924" y="3163845"/>
                  <a:pt x="9700875" y="3193882"/>
                </a:cubicBezTo>
                <a:cubicBezTo>
                  <a:pt x="9665832" y="3221415"/>
                  <a:pt x="9613268" y="3223918"/>
                  <a:pt x="9565709" y="3236434"/>
                </a:cubicBezTo>
                <a:cubicBezTo>
                  <a:pt x="9232801" y="3319034"/>
                  <a:pt x="8882372" y="3351573"/>
                  <a:pt x="8529440" y="3364088"/>
                </a:cubicBezTo>
                <a:cubicBezTo>
                  <a:pt x="7961245" y="3386616"/>
                  <a:pt x="7393049" y="3394125"/>
                  <a:pt x="6827357" y="3419155"/>
                </a:cubicBezTo>
                <a:cubicBezTo>
                  <a:pt x="6481933" y="3434173"/>
                  <a:pt x="6136510" y="3456701"/>
                  <a:pt x="5788584" y="3456701"/>
                </a:cubicBezTo>
                <a:cubicBezTo>
                  <a:pt x="5415628" y="3456701"/>
                  <a:pt x="5042671" y="3464210"/>
                  <a:pt x="4669714" y="3411646"/>
                </a:cubicBezTo>
                <a:cubicBezTo>
                  <a:pt x="4479481" y="3384113"/>
                  <a:pt x="4279236" y="3396628"/>
                  <a:pt x="4086500" y="3376603"/>
                </a:cubicBezTo>
                <a:cubicBezTo>
                  <a:pt x="3793641" y="3346568"/>
                  <a:pt x="3500782" y="3306518"/>
                  <a:pt x="3210426" y="3256458"/>
                </a:cubicBezTo>
                <a:cubicBezTo>
                  <a:pt x="3117813" y="3241439"/>
                  <a:pt x="3007678" y="3231428"/>
                  <a:pt x="2937592" y="3166348"/>
                </a:cubicBezTo>
                <a:cubicBezTo>
                  <a:pt x="2824954" y="3211403"/>
                  <a:pt x="2757372" y="3131305"/>
                  <a:pt x="2669765" y="3106275"/>
                </a:cubicBezTo>
                <a:cubicBezTo>
                  <a:pt x="2634722" y="3096263"/>
                  <a:pt x="2592169" y="3081245"/>
                  <a:pt x="2597176" y="3048705"/>
                </a:cubicBezTo>
                <a:cubicBezTo>
                  <a:pt x="2604685" y="3006154"/>
                  <a:pt x="2654746" y="2978620"/>
                  <a:pt x="2702304" y="2986130"/>
                </a:cubicBezTo>
                <a:cubicBezTo>
                  <a:pt x="2849986" y="3011160"/>
                  <a:pt x="2985150" y="2948584"/>
                  <a:pt x="3137838" y="2956093"/>
                </a:cubicBezTo>
                <a:cubicBezTo>
                  <a:pt x="3005175" y="2933565"/>
                  <a:pt x="2872513" y="2908535"/>
                  <a:pt x="2739850" y="2886007"/>
                </a:cubicBezTo>
                <a:cubicBezTo>
                  <a:pt x="2940095" y="2863480"/>
                  <a:pt x="3132831" y="2896020"/>
                  <a:pt x="3328071" y="2913541"/>
                </a:cubicBezTo>
                <a:cubicBezTo>
                  <a:pt x="3390647" y="2921050"/>
                  <a:pt x="3485763" y="2968608"/>
                  <a:pt x="3503285" y="2898523"/>
                </a:cubicBezTo>
                <a:cubicBezTo>
                  <a:pt x="3513297" y="2850965"/>
                  <a:pt x="3410671" y="2850965"/>
                  <a:pt x="3350598" y="2838450"/>
                </a:cubicBezTo>
                <a:cubicBezTo>
                  <a:pt x="3090279" y="2785886"/>
                  <a:pt x="2824954" y="2758353"/>
                  <a:pt x="2562133" y="2725813"/>
                </a:cubicBezTo>
                <a:cubicBezTo>
                  <a:pt x="2537102" y="2723310"/>
                  <a:pt x="2504562" y="2725813"/>
                  <a:pt x="2487041" y="2715801"/>
                </a:cubicBezTo>
                <a:cubicBezTo>
                  <a:pt x="2354378" y="2633200"/>
                  <a:pt x="2184170" y="2608170"/>
                  <a:pt x="1998943" y="2548097"/>
                </a:cubicBezTo>
                <a:cubicBezTo>
                  <a:pt x="2116587" y="2515558"/>
                  <a:pt x="2196685" y="2575630"/>
                  <a:pt x="2294304" y="2560612"/>
                </a:cubicBezTo>
                <a:cubicBezTo>
                  <a:pt x="2196685" y="2498036"/>
                  <a:pt x="2079041" y="2488024"/>
                  <a:pt x="1978918" y="2455485"/>
                </a:cubicBezTo>
                <a:cubicBezTo>
                  <a:pt x="1906330" y="2430454"/>
                  <a:pt x="1635999" y="2357866"/>
                  <a:pt x="1595950" y="2335339"/>
                </a:cubicBezTo>
                <a:cubicBezTo>
                  <a:pt x="1473299" y="2267756"/>
                  <a:pt x="1315606" y="2237720"/>
                  <a:pt x="1215483" y="2145108"/>
                </a:cubicBezTo>
                <a:cubicBezTo>
                  <a:pt x="1145398" y="2080028"/>
                  <a:pt x="1025251" y="2095047"/>
                  <a:pt x="942649" y="2049992"/>
                </a:cubicBezTo>
                <a:cubicBezTo>
                  <a:pt x="912613" y="2004937"/>
                  <a:pt x="972686" y="1994925"/>
                  <a:pt x="992711" y="1969894"/>
                </a:cubicBezTo>
                <a:cubicBezTo>
                  <a:pt x="1020244" y="1939858"/>
                  <a:pt x="972686" y="1922337"/>
                  <a:pt x="960170" y="1884791"/>
                </a:cubicBezTo>
                <a:cubicBezTo>
                  <a:pt x="1117863" y="1922337"/>
                  <a:pt x="1268048" y="1944864"/>
                  <a:pt x="1448268" y="1957380"/>
                </a:cubicBezTo>
                <a:cubicBezTo>
                  <a:pt x="1390698" y="1897306"/>
                  <a:pt x="1318109" y="1927343"/>
                  <a:pt x="1270551" y="1904815"/>
                </a:cubicBezTo>
                <a:cubicBezTo>
                  <a:pt x="1238011" y="1889797"/>
                  <a:pt x="1190453" y="1884791"/>
                  <a:pt x="1200466" y="1849749"/>
                </a:cubicBezTo>
                <a:cubicBezTo>
                  <a:pt x="1207974" y="1822216"/>
                  <a:pt x="1248023" y="1824718"/>
                  <a:pt x="1278060" y="1827221"/>
                </a:cubicBezTo>
                <a:cubicBezTo>
                  <a:pt x="1393201" y="1834730"/>
                  <a:pt x="1503336" y="1834730"/>
                  <a:pt x="1615974" y="1764645"/>
                </a:cubicBezTo>
                <a:cubicBezTo>
                  <a:pt x="1338134" y="1669530"/>
                  <a:pt x="1015238" y="1717087"/>
                  <a:pt x="767434" y="1576917"/>
                </a:cubicBezTo>
                <a:cubicBezTo>
                  <a:pt x="802477" y="1531862"/>
                  <a:pt x="852539" y="1554390"/>
                  <a:pt x="890085" y="1559396"/>
                </a:cubicBezTo>
                <a:cubicBezTo>
                  <a:pt x="1132882" y="1591936"/>
                  <a:pt x="2003949" y="1514341"/>
                  <a:pt x="2129102" y="1556893"/>
                </a:cubicBezTo>
                <a:cubicBezTo>
                  <a:pt x="2204195" y="1584426"/>
                  <a:pt x="2286796" y="1594439"/>
                  <a:pt x="2369396" y="1576917"/>
                </a:cubicBezTo>
                <a:cubicBezTo>
                  <a:pt x="2469519" y="1554390"/>
                  <a:pt x="1881298" y="1519347"/>
                  <a:pt x="1746133" y="1421728"/>
                </a:cubicBezTo>
                <a:cubicBezTo>
                  <a:pt x="1678551" y="1374170"/>
                  <a:pt x="1082821" y="1146394"/>
                  <a:pt x="819999" y="1083817"/>
                </a:cubicBezTo>
                <a:cubicBezTo>
                  <a:pt x="857545" y="1041266"/>
                  <a:pt x="952662" y="1066296"/>
                  <a:pt x="940146" y="993707"/>
                </a:cubicBezTo>
                <a:cubicBezTo>
                  <a:pt x="794969" y="956162"/>
                  <a:pt x="627263" y="961168"/>
                  <a:pt x="459558" y="903598"/>
                </a:cubicBezTo>
                <a:cubicBezTo>
                  <a:pt x="537153" y="858543"/>
                  <a:pt x="622257" y="883573"/>
                  <a:pt x="699852" y="868556"/>
                </a:cubicBezTo>
                <a:cubicBezTo>
                  <a:pt x="657300" y="813489"/>
                  <a:pt x="582208" y="823500"/>
                  <a:pt x="522134" y="813489"/>
                </a:cubicBezTo>
                <a:cubicBezTo>
                  <a:pt x="464564" y="803476"/>
                  <a:pt x="349423" y="708360"/>
                  <a:pt x="374453" y="713367"/>
                </a:cubicBezTo>
                <a:cubicBezTo>
                  <a:pt x="607238" y="750912"/>
                  <a:pt x="842526" y="735895"/>
                  <a:pt x="1075312" y="773440"/>
                </a:cubicBezTo>
                <a:cubicBezTo>
                  <a:pt x="1152907" y="785955"/>
                  <a:pt x="1238011" y="810986"/>
                  <a:pt x="1275557" y="728385"/>
                </a:cubicBezTo>
                <a:cubicBezTo>
                  <a:pt x="1285569" y="703355"/>
                  <a:pt x="1278060" y="695846"/>
                  <a:pt x="1385692" y="725882"/>
                </a:cubicBezTo>
                <a:cubicBezTo>
                  <a:pt x="1425741" y="738397"/>
                  <a:pt x="1483311" y="750912"/>
                  <a:pt x="1525863" y="718373"/>
                </a:cubicBezTo>
                <a:cubicBezTo>
                  <a:pt x="1498330" y="678325"/>
                  <a:pt x="1445765" y="690839"/>
                  <a:pt x="1408219" y="680828"/>
                </a:cubicBezTo>
                <a:cubicBezTo>
                  <a:pt x="1305594" y="653294"/>
                  <a:pt x="922624" y="548166"/>
                  <a:pt x="825005" y="518129"/>
                </a:cubicBezTo>
                <a:cubicBezTo>
                  <a:pt x="619754" y="453051"/>
                  <a:pt x="492098" y="475578"/>
                  <a:pt x="286846" y="405492"/>
                </a:cubicBezTo>
                <a:cubicBezTo>
                  <a:pt x="356932" y="407995"/>
                  <a:pt x="336907" y="380462"/>
                  <a:pt x="406993" y="380462"/>
                </a:cubicBezTo>
                <a:cubicBezTo>
                  <a:pt x="437030" y="380462"/>
                  <a:pt x="472073" y="372954"/>
                  <a:pt x="472073" y="342917"/>
                </a:cubicBezTo>
                <a:cubicBezTo>
                  <a:pt x="472073" y="315384"/>
                  <a:pt x="104123" y="170207"/>
                  <a:pt x="156686" y="155188"/>
                </a:cubicBezTo>
                <a:cubicBezTo>
                  <a:pt x="301865" y="115140"/>
                  <a:pt x="667312" y="227777"/>
                  <a:pt x="579705" y="175213"/>
                </a:cubicBezTo>
                <a:cubicBezTo>
                  <a:pt x="447042" y="92613"/>
                  <a:pt x="427018" y="77594"/>
                  <a:pt x="326895" y="67583"/>
                </a:cubicBezTo>
                <a:cubicBezTo>
                  <a:pt x="296858" y="62576"/>
                  <a:pt x="244294" y="35043"/>
                  <a:pt x="181717" y="0"/>
                </a:cubicBezTo>
                <a:close/>
              </a:path>
            </a:pathLst>
          </a:custGeom>
        </p:spPr>
      </p:pic>
      <p:pic>
        <p:nvPicPr>
          <p:cNvPr id="35" name="Audio 34">
            <a:hlinkClick r:id="" action="ppaction://media"/>
            <a:extLst>
              <a:ext uri="{FF2B5EF4-FFF2-40B4-BE49-F238E27FC236}">
                <a16:creationId xmlns:a16="http://schemas.microsoft.com/office/drawing/2014/main" id="{8EFA77A6-B56C-ED92-EAA6-3209571796D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97806612"/>
      </p:ext>
    </p:extLst>
  </p:cSld>
  <p:clrMapOvr>
    <a:masterClrMapping/>
  </p:clrMapOvr>
  <mc:AlternateContent xmlns:mc="http://schemas.openxmlformats.org/markup-compatibility/2006">
    <mc:Choice xmlns:p14="http://schemas.microsoft.com/office/powerpoint/2010/main" Requires="p14">
      <p:transition spd="slow" p14:dur="2000" advTm="9683"/>
    </mc:Choice>
    <mc:Fallback>
      <p:transition spd="slow" advTm="96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5"/>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35"/>
                </p:tgtEl>
              </p:cMediaNode>
            </p:audio>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223" name="Rectangle 7222">
            <a:extLst>
              <a:ext uri="{FF2B5EF4-FFF2-40B4-BE49-F238E27FC236}">
                <a16:creationId xmlns:a16="http://schemas.microsoft.com/office/drawing/2014/main" id="{C93D702E-F4E0-47FC-A74C-ECD9647A81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D1A1DB-BD58-6571-0574-D27C0B22C3DA}"/>
              </a:ext>
            </a:extLst>
          </p:cNvPr>
          <p:cNvSpPr>
            <a:spLocks noGrp="1"/>
          </p:cNvSpPr>
          <p:nvPr>
            <p:ph type="title"/>
          </p:nvPr>
        </p:nvSpPr>
        <p:spPr>
          <a:xfrm>
            <a:off x="1524000" y="3851974"/>
            <a:ext cx="9144000" cy="1152663"/>
          </a:xfrm>
        </p:spPr>
        <p:txBody>
          <a:bodyPr vert="horz" lIns="91440" tIns="45720" rIns="91440" bIns="45720" rtlCol="0" anchor="b">
            <a:normAutofit/>
          </a:bodyPr>
          <a:lstStyle/>
          <a:p>
            <a:pPr algn="ctr"/>
            <a:r>
              <a:rPr lang="en-US" sz="3700" b="1" dirty="0"/>
              <a:t>Correlation of domestic gross with runtime, genres, production budget ?</a:t>
            </a:r>
          </a:p>
        </p:txBody>
      </p:sp>
      <p:pic>
        <p:nvPicPr>
          <p:cNvPr id="7178" name="Picture 10" descr="Tag » gif « @ BondMovies.com: The James Bond Movies">
            <a:extLst>
              <a:ext uri="{FF2B5EF4-FFF2-40B4-BE49-F238E27FC236}">
                <a16:creationId xmlns:a16="http://schemas.microsoft.com/office/drawing/2014/main" id="{6E29F7E0-B7AB-20C2-765D-A61517E4689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825" r="1" b="12274"/>
          <a:stretch/>
        </p:blipFill>
        <p:spPr bwMode="auto">
          <a:xfrm>
            <a:off x="838201" y="10"/>
            <a:ext cx="10484412" cy="3811394"/>
          </a:xfrm>
          <a:custGeom>
            <a:avLst/>
            <a:gdLst/>
            <a:ahLst/>
            <a:cxnLst/>
            <a:rect l="l" t="t" r="r" b="b"/>
            <a:pathLst>
              <a:path w="10484412" h="3811404">
                <a:moveTo>
                  <a:pt x="0" y="3811403"/>
                </a:moveTo>
                <a:lnTo>
                  <a:pt x="10484412" y="3811403"/>
                </a:lnTo>
                <a:lnTo>
                  <a:pt x="10484412" y="3811404"/>
                </a:lnTo>
                <a:lnTo>
                  <a:pt x="0" y="3811404"/>
                </a:lnTo>
                <a:close/>
                <a:moveTo>
                  <a:pt x="181717" y="0"/>
                </a:moveTo>
                <a:lnTo>
                  <a:pt x="10224015" y="0"/>
                </a:lnTo>
                <a:cubicBezTo>
                  <a:pt x="10261561" y="45054"/>
                  <a:pt x="10301611" y="85103"/>
                  <a:pt x="10369193" y="110134"/>
                </a:cubicBezTo>
                <a:cubicBezTo>
                  <a:pt x="10321635" y="167704"/>
                  <a:pt x="10236530" y="182722"/>
                  <a:pt x="10173954" y="222771"/>
                </a:cubicBezTo>
                <a:cubicBezTo>
                  <a:pt x="10168948" y="255310"/>
                  <a:pt x="10269071" y="245298"/>
                  <a:pt x="10241537" y="317887"/>
                </a:cubicBezTo>
                <a:cubicBezTo>
                  <a:pt x="10206494" y="418008"/>
                  <a:pt x="10241537" y="528142"/>
                  <a:pt x="10071328" y="573196"/>
                </a:cubicBezTo>
                <a:cubicBezTo>
                  <a:pt x="10023770" y="668312"/>
                  <a:pt x="10008751" y="820997"/>
                  <a:pt x="10113880" y="913610"/>
                </a:cubicBezTo>
                <a:cubicBezTo>
                  <a:pt x="10271573" y="1048774"/>
                  <a:pt x="10244040" y="1138885"/>
                  <a:pt x="10036285" y="1216478"/>
                </a:cubicBezTo>
                <a:cubicBezTo>
                  <a:pt x="10011255" y="1226491"/>
                  <a:pt x="9978715" y="1231497"/>
                  <a:pt x="9966200" y="1256528"/>
                </a:cubicBezTo>
                <a:cubicBezTo>
                  <a:pt x="9986224" y="1289067"/>
                  <a:pt x="10031280" y="1281557"/>
                  <a:pt x="10063819" y="1289067"/>
                </a:cubicBezTo>
                <a:cubicBezTo>
                  <a:pt x="10211500" y="1324110"/>
                  <a:pt x="10214003" y="1324110"/>
                  <a:pt x="10176457" y="1441752"/>
                </a:cubicBezTo>
                <a:cubicBezTo>
                  <a:pt x="10163942" y="1476795"/>
                  <a:pt x="10188972" y="1491813"/>
                  <a:pt x="10211500" y="1511838"/>
                </a:cubicBezTo>
                <a:cubicBezTo>
                  <a:pt x="10296604" y="1591936"/>
                  <a:pt x="10296604" y="1594439"/>
                  <a:pt x="10206494" y="1664523"/>
                </a:cubicBezTo>
                <a:cubicBezTo>
                  <a:pt x="10181463" y="1684547"/>
                  <a:pt x="10163942" y="1704572"/>
                  <a:pt x="10151426" y="1732106"/>
                </a:cubicBezTo>
                <a:cubicBezTo>
                  <a:pt x="10128899" y="1782166"/>
                  <a:pt x="10128899" y="1822216"/>
                  <a:pt x="10208996" y="1847246"/>
                </a:cubicBezTo>
                <a:cubicBezTo>
                  <a:pt x="10266568" y="1864767"/>
                  <a:pt x="10296604" y="1884791"/>
                  <a:pt x="10299107" y="1939858"/>
                </a:cubicBezTo>
                <a:cubicBezTo>
                  <a:pt x="10299107" y="1987416"/>
                  <a:pt x="10306617" y="2017452"/>
                  <a:pt x="10244040" y="2037477"/>
                </a:cubicBezTo>
                <a:cubicBezTo>
                  <a:pt x="10193979" y="2054998"/>
                  <a:pt x="10178960" y="2090041"/>
                  <a:pt x="10183966" y="2130089"/>
                </a:cubicBezTo>
                <a:cubicBezTo>
                  <a:pt x="10193979" y="2230211"/>
                  <a:pt x="10126396" y="2287781"/>
                  <a:pt x="10013758" y="2335339"/>
                </a:cubicBezTo>
                <a:cubicBezTo>
                  <a:pt x="9908629" y="2377890"/>
                  <a:pt x="9813513" y="2437963"/>
                  <a:pt x="9715893" y="2493030"/>
                </a:cubicBezTo>
                <a:cubicBezTo>
                  <a:pt x="9605758" y="2553103"/>
                  <a:pt x="9480605" y="2590649"/>
                  <a:pt x="9347942" y="2623189"/>
                </a:cubicBezTo>
                <a:cubicBezTo>
                  <a:pt x="9370469" y="2665740"/>
                  <a:pt x="9453071" y="2640710"/>
                  <a:pt x="9460580" y="2700783"/>
                </a:cubicBezTo>
                <a:cubicBezTo>
                  <a:pt x="9255329" y="2753346"/>
                  <a:pt x="9060089" y="2833444"/>
                  <a:pt x="8827305" y="2855971"/>
                </a:cubicBezTo>
                <a:cubicBezTo>
                  <a:pt x="9015035" y="2843456"/>
                  <a:pt x="9182740" y="2908535"/>
                  <a:pt x="9360458" y="2926056"/>
                </a:cubicBezTo>
                <a:cubicBezTo>
                  <a:pt x="9377980" y="2961099"/>
                  <a:pt x="9337930" y="2951087"/>
                  <a:pt x="9322912" y="2958595"/>
                </a:cubicBezTo>
                <a:cubicBezTo>
                  <a:pt x="9307893" y="2963602"/>
                  <a:pt x="9287869" y="2966105"/>
                  <a:pt x="9285366" y="2991135"/>
                </a:cubicBezTo>
                <a:cubicBezTo>
                  <a:pt x="9370469" y="3023675"/>
                  <a:pt x="9478102" y="2998644"/>
                  <a:pt x="9565709" y="3033687"/>
                </a:cubicBezTo>
                <a:cubicBezTo>
                  <a:pt x="9543182" y="3083748"/>
                  <a:pt x="9468090" y="3056214"/>
                  <a:pt x="9435550" y="3096263"/>
                </a:cubicBezTo>
                <a:cubicBezTo>
                  <a:pt x="9518151" y="3101269"/>
                  <a:pt x="9593243" y="3103772"/>
                  <a:pt x="9668335" y="3113784"/>
                </a:cubicBezTo>
                <a:cubicBezTo>
                  <a:pt x="9725905" y="3121294"/>
                  <a:pt x="9740924" y="3163845"/>
                  <a:pt x="9700875" y="3193882"/>
                </a:cubicBezTo>
                <a:cubicBezTo>
                  <a:pt x="9665832" y="3221415"/>
                  <a:pt x="9613268" y="3223918"/>
                  <a:pt x="9565709" y="3236434"/>
                </a:cubicBezTo>
                <a:cubicBezTo>
                  <a:pt x="9232801" y="3319034"/>
                  <a:pt x="8882372" y="3351573"/>
                  <a:pt x="8529440" y="3364088"/>
                </a:cubicBezTo>
                <a:cubicBezTo>
                  <a:pt x="7961245" y="3386616"/>
                  <a:pt x="7393049" y="3394125"/>
                  <a:pt x="6827357" y="3419155"/>
                </a:cubicBezTo>
                <a:cubicBezTo>
                  <a:pt x="6481933" y="3434173"/>
                  <a:pt x="6136510" y="3456701"/>
                  <a:pt x="5788584" y="3456701"/>
                </a:cubicBezTo>
                <a:cubicBezTo>
                  <a:pt x="5415628" y="3456701"/>
                  <a:pt x="5042671" y="3464210"/>
                  <a:pt x="4669714" y="3411646"/>
                </a:cubicBezTo>
                <a:cubicBezTo>
                  <a:pt x="4479481" y="3384113"/>
                  <a:pt x="4279236" y="3396628"/>
                  <a:pt x="4086500" y="3376603"/>
                </a:cubicBezTo>
                <a:cubicBezTo>
                  <a:pt x="3793641" y="3346568"/>
                  <a:pt x="3500782" y="3306518"/>
                  <a:pt x="3210426" y="3256458"/>
                </a:cubicBezTo>
                <a:cubicBezTo>
                  <a:pt x="3117813" y="3241439"/>
                  <a:pt x="3007678" y="3231428"/>
                  <a:pt x="2937592" y="3166348"/>
                </a:cubicBezTo>
                <a:cubicBezTo>
                  <a:pt x="2824954" y="3211403"/>
                  <a:pt x="2757372" y="3131305"/>
                  <a:pt x="2669765" y="3106275"/>
                </a:cubicBezTo>
                <a:cubicBezTo>
                  <a:pt x="2634722" y="3096263"/>
                  <a:pt x="2592169" y="3081245"/>
                  <a:pt x="2597176" y="3048705"/>
                </a:cubicBezTo>
                <a:cubicBezTo>
                  <a:pt x="2604685" y="3006154"/>
                  <a:pt x="2654746" y="2978620"/>
                  <a:pt x="2702304" y="2986130"/>
                </a:cubicBezTo>
                <a:cubicBezTo>
                  <a:pt x="2849986" y="3011160"/>
                  <a:pt x="2985150" y="2948584"/>
                  <a:pt x="3137838" y="2956093"/>
                </a:cubicBezTo>
                <a:cubicBezTo>
                  <a:pt x="3005175" y="2933565"/>
                  <a:pt x="2872513" y="2908535"/>
                  <a:pt x="2739850" y="2886007"/>
                </a:cubicBezTo>
                <a:cubicBezTo>
                  <a:pt x="2940095" y="2863480"/>
                  <a:pt x="3132831" y="2896020"/>
                  <a:pt x="3328071" y="2913541"/>
                </a:cubicBezTo>
                <a:cubicBezTo>
                  <a:pt x="3390647" y="2921050"/>
                  <a:pt x="3485763" y="2968608"/>
                  <a:pt x="3503285" y="2898523"/>
                </a:cubicBezTo>
                <a:cubicBezTo>
                  <a:pt x="3513297" y="2850965"/>
                  <a:pt x="3410671" y="2850965"/>
                  <a:pt x="3350598" y="2838450"/>
                </a:cubicBezTo>
                <a:cubicBezTo>
                  <a:pt x="3090279" y="2785886"/>
                  <a:pt x="2824954" y="2758353"/>
                  <a:pt x="2562133" y="2725813"/>
                </a:cubicBezTo>
                <a:cubicBezTo>
                  <a:pt x="2537102" y="2723310"/>
                  <a:pt x="2504562" y="2725813"/>
                  <a:pt x="2487041" y="2715801"/>
                </a:cubicBezTo>
                <a:cubicBezTo>
                  <a:pt x="2354378" y="2633200"/>
                  <a:pt x="2184170" y="2608170"/>
                  <a:pt x="1998943" y="2548097"/>
                </a:cubicBezTo>
                <a:cubicBezTo>
                  <a:pt x="2116587" y="2515558"/>
                  <a:pt x="2196685" y="2575630"/>
                  <a:pt x="2294304" y="2560612"/>
                </a:cubicBezTo>
                <a:cubicBezTo>
                  <a:pt x="2196685" y="2498036"/>
                  <a:pt x="2079041" y="2488024"/>
                  <a:pt x="1978918" y="2455485"/>
                </a:cubicBezTo>
                <a:cubicBezTo>
                  <a:pt x="1906330" y="2430454"/>
                  <a:pt x="1635999" y="2357866"/>
                  <a:pt x="1595950" y="2335339"/>
                </a:cubicBezTo>
                <a:cubicBezTo>
                  <a:pt x="1473299" y="2267756"/>
                  <a:pt x="1315606" y="2237720"/>
                  <a:pt x="1215483" y="2145108"/>
                </a:cubicBezTo>
                <a:cubicBezTo>
                  <a:pt x="1145398" y="2080028"/>
                  <a:pt x="1025251" y="2095047"/>
                  <a:pt x="942649" y="2049992"/>
                </a:cubicBezTo>
                <a:cubicBezTo>
                  <a:pt x="912613" y="2004937"/>
                  <a:pt x="972686" y="1994925"/>
                  <a:pt x="992711" y="1969894"/>
                </a:cubicBezTo>
                <a:cubicBezTo>
                  <a:pt x="1020244" y="1939858"/>
                  <a:pt x="972686" y="1922337"/>
                  <a:pt x="960170" y="1884791"/>
                </a:cubicBezTo>
                <a:cubicBezTo>
                  <a:pt x="1117863" y="1922337"/>
                  <a:pt x="1268048" y="1944864"/>
                  <a:pt x="1448268" y="1957380"/>
                </a:cubicBezTo>
                <a:cubicBezTo>
                  <a:pt x="1390698" y="1897306"/>
                  <a:pt x="1318109" y="1927343"/>
                  <a:pt x="1270551" y="1904815"/>
                </a:cubicBezTo>
                <a:cubicBezTo>
                  <a:pt x="1238011" y="1889797"/>
                  <a:pt x="1190453" y="1884791"/>
                  <a:pt x="1200466" y="1849749"/>
                </a:cubicBezTo>
                <a:cubicBezTo>
                  <a:pt x="1207974" y="1822216"/>
                  <a:pt x="1248023" y="1824718"/>
                  <a:pt x="1278060" y="1827221"/>
                </a:cubicBezTo>
                <a:cubicBezTo>
                  <a:pt x="1393201" y="1834730"/>
                  <a:pt x="1503336" y="1834730"/>
                  <a:pt x="1615974" y="1764645"/>
                </a:cubicBezTo>
                <a:cubicBezTo>
                  <a:pt x="1338134" y="1669530"/>
                  <a:pt x="1015238" y="1717087"/>
                  <a:pt x="767434" y="1576917"/>
                </a:cubicBezTo>
                <a:cubicBezTo>
                  <a:pt x="802477" y="1531862"/>
                  <a:pt x="852539" y="1554390"/>
                  <a:pt x="890085" y="1559396"/>
                </a:cubicBezTo>
                <a:cubicBezTo>
                  <a:pt x="1132882" y="1591936"/>
                  <a:pt x="2003949" y="1514341"/>
                  <a:pt x="2129102" y="1556893"/>
                </a:cubicBezTo>
                <a:cubicBezTo>
                  <a:pt x="2204195" y="1584426"/>
                  <a:pt x="2286796" y="1594439"/>
                  <a:pt x="2369396" y="1576917"/>
                </a:cubicBezTo>
                <a:cubicBezTo>
                  <a:pt x="2469519" y="1554390"/>
                  <a:pt x="1881298" y="1519347"/>
                  <a:pt x="1746133" y="1421728"/>
                </a:cubicBezTo>
                <a:cubicBezTo>
                  <a:pt x="1678551" y="1374170"/>
                  <a:pt x="1082821" y="1146394"/>
                  <a:pt x="819999" y="1083817"/>
                </a:cubicBezTo>
                <a:cubicBezTo>
                  <a:pt x="857545" y="1041266"/>
                  <a:pt x="952662" y="1066296"/>
                  <a:pt x="940146" y="993707"/>
                </a:cubicBezTo>
                <a:cubicBezTo>
                  <a:pt x="794969" y="956162"/>
                  <a:pt x="627263" y="961168"/>
                  <a:pt x="459558" y="903598"/>
                </a:cubicBezTo>
                <a:cubicBezTo>
                  <a:pt x="537153" y="858543"/>
                  <a:pt x="622257" y="883573"/>
                  <a:pt x="699852" y="868556"/>
                </a:cubicBezTo>
                <a:cubicBezTo>
                  <a:pt x="657300" y="813489"/>
                  <a:pt x="582208" y="823500"/>
                  <a:pt x="522134" y="813489"/>
                </a:cubicBezTo>
                <a:cubicBezTo>
                  <a:pt x="464564" y="803476"/>
                  <a:pt x="349423" y="708360"/>
                  <a:pt x="374453" y="713367"/>
                </a:cubicBezTo>
                <a:cubicBezTo>
                  <a:pt x="607238" y="750912"/>
                  <a:pt x="842526" y="735895"/>
                  <a:pt x="1075312" y="773440"/>
                </a:cubicBezTo>
                <a:cubicBezTo>
                  <a:pt x="1152907" y="785955"/>
                  <a:pt x="1238011" y="810986"/>
                  <a:pt x="1275557" y="728385"/>
                </a:cubicBezTo>
                <a:cubicBezTo>
                  <a:pt x="1285569" y="703355"/>
                  <a:pt x="1278060" y="695846"/>
                  <a:pt x="1385692" y="725882"/>
                </a:cubicBezTo>
                <a:cubicBezTo>
                  <a:pt x="1425741" y="738397"/>
                  <a:pt x="1483311" y="750912"/>
                  <a:pt x="1525863" y="718373"/>
                </a:cubicBezTo>
                <a:cubicBezTo>
                  <a:pt x="1498330" y="678325"/>
                  <a:pt x="1445765" y="690839"/>
                  <a:pt x="1408219" y="680828"/>
                </a:cubicBezTo>
                <a:cubicBezTo>
                  <a:pt x="1305594" y="653294"/>
                  <a:pt x="922624" y="548166"/>
                  <a:pt x="825005" y="518129"/>
                </a:cubicBezTo>
                <a:cubicBezTo>
                  <a:pt x="619754" y="453051"/>
                  <a:pt x="492098" y="475578"/>
                  <a:pt x="286846" y="405492"/>
                </a:cubicBezTo>
                <a:cubicBezTo>
                  <a:pt x="356932" y="407995"/>
                  <a:pt x="336907" y="380462"/>
                  <a:pt x="406993" y="380462"/>
                </a:cubicBezTo>
                <a:cubicBezTo>
                  <a:pt x="437030" y="380462"/>
                  <a:pt x="472073" y="372954"/>
                  <a:pt x="472073" y="342917"/>
                </a:cubicBezTo>
                <a:cubicBezTo>
                  <a:pt x="472073" y="315384"/>
                  <a:pt x="104123" y="170207"/>
                  <a:pt x="156686" y="155188"/>
                </a:cubicBezTo>
                <a:cubicBezTo>
                  <a:pt x="301865" y="115140"/>
                  <a:pt x="667312" y="227777"/>
                  <a:pt x="579705" y="175213"/>
                </a:cubicBezTo>
                <a:cubicBezTo>
                  <a:pt x="447042" y="92613"/>
                  <a:pt x="427018" y="77594"/>
                  <a:pt x="326895" y="67583"/>
                </a:cubicBezTo>
                <a:cubicBezTo>
                  <a:pt x="296858" y="62576"/>
                  <a:pt x="244294" y="35043"/>
                  <a:pt x="181717" y="0"/>
                </a:cubicBezTo>
                <a:close/>
              </a:path>
            </a:pathLst>
          </a:cu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a:extLst>
              <a:ext uri="{FF2B5EF4-FFF2-40B4-BE49-F238E27FC236}">
                <a16:creationId xmlns:a16="http://schemas.microsoft.com/office/drawing/2014/main" id="{A7218466-AD38-8939-209D-66937041DDD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445688971"/>
      </p:ext>
    </p:extLst>
  </p:cSld>
  <p:clrMapOvr>
    <a:masterClrMapping/>
  </p:clrMapOvr>
  <mc:AlternateContent xmlns:mc="http://schemas.openxmlformats.org/markup-compatibility/2006">
    <mc:Choice xmlns:p14="http://schemas.microsoft.com/office/powerpoint/2010/main" Requires="p14">
      <p:transition spd="slow" p14:dur="2000" advTm="11012"/>
    </mc:Choice>
    <mc:Fallback>
      <p:transition spd="slow" advTm="110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062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2">
            <a:extLst>
              <a:ext uri="{FF2B5EF4-FFF2-40B4-BE49-F238E27FC236}">
                <a16:creationId xmlns:a16="http://schemas.microsoft.com/office/drawing/2014/main" id="{E2472540-6D5F-5E0C-A1B7-9956ED63DD5E}"/>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tretch>
            <a:fillRect/>
          </a:stretch>
        </p:blipFill>
        <p:spPr bwMode="auto">
          <a:xfrm>
            <a:off x="2709334" y="643467"/>
            <a:ext cx="6773331" cy="5571066"/>
          </a:xfrm>
          <a:prstGeom prst="rect">
            <a:avLst/>
          </a:prstGeom>
          <a:noFill/>
          <a:extLst>
            <a:ext uri="{909E8E84-426E-40DD-AFC4-6F175D3DCCD1}">
              <a14:hiddenFill xmlns:a14="http://schemas.microsoft.com/office/drawing/2010/main">
                <a:solidFill>
                  <a:srgbClr val="FFFFFF"/>
                </a:solidFill>
              </a14:hiddenFill>
            </a:ext>
          </a:extLst>
        </p:spPr>
      </p:pic>
      <p:pic>
        <p:nvPicPr>
          <p:cNvPr id="3" name="Audio 2">
            <a:hlinkClick r:id="" action="ppaction://media"/>
            <a:extLst>
              <a:ext uri="{FF2B5EF4-FFF2-40B4-BE49-F238E27FC236}">
                <a16:creationId xmlns:a16="http://schemas.microsoft.com/office/drawing/2014/main" id="{0629A5F2-C830-205C-5994-E969858D5D3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24787929"/>
      </p:ext>
    </p:extLst>
  </p:cSld>
  <p:clrMapOvr>
    <a:masterClrMapping/>
  </p:clrMapOvr>
  <mc:AlternateContent xmlns:mc="http://schemas.openxmlformats.org/markup-compatibility/2006">
    <mc:Choice xmlns:p14="http://schemas.microsoft.com/office/powerpoint/2010/main" Requires="p14">
      <p:transition spd="slow" p14:dur="2000" advTm="67639"/>
    </mc:Choice>
    <mc:Fallback>
      <p:transition spd="slow" advTm="676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C3DDDC47-0D95-1CA9-0E6A-0F7EBC1F4572}"/>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tretch>
            <a:fillRect/>
          </a:stretch>
        </p:blipFill>
        <p:spPr bwMode="auto">
          <a:xfrm>
            <a:off x="2478425" y="643467"/>
            <a:ext cx="7235149" cy="5571066"/>
          </a:xfrm>
          <a:prstGeom prst="rect">
            <a:avLst/>
          </a:prstGeom>
          <a:noFill/>
          <a:extLst>
            <a:ext uri="{909E8E84-426E-40DD-AFC4-6F175D3DCCD1}">
              <a14:hiddenFill xmlns:a14="http://schemas.microsoft.com/office/drawing/2010/main">
                <a:solidFill>
                  <a:srgbClr val="FFFFFF"/>
                </a:solidFill>
              </a14:hiddenFill>
            </a:ext>
          </a:extLst>
        </p:spPr>
      </p:pic>
      <p:pic>
        <p:nvPicPr>
          <p:cNvPr id="3" name="Audio 2">
            <a:hlinkClick r:id="" action="ppaction://media"/>
            <a:extLst>
              <a:ext uri="{FF2B5EF4-FFF2-40B4-BE49-F238E27FC236}">
                <a16:creationId xmlns:a16="http://schemas.microsoft.com/office/drawing/2014/main" id="{776F4BB6-3C8F-B836-7EB4-82558632B93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5850204"/>
      </p:ext>
    </p:extLst>
  </p:cSld>
  <p:clrMapOvr>
    <a:masterClrMapping/>
  </p:clrMapOvr>
  <mc:AlternateContent xmlns:mc="http://schemas.openxmlformats.org/markup-compatibility/2006">
    <mc:Choice xmlns:p14="http://schemas.microsoft.com/office/powerpoint/2010/main" Requires="p14">
      <p:transition spd="slow" p14:dur="2000" advTm="64562"/>
    </mc:Choice>
    <mc:Fallback>
      <p:transition spd="slow" advTm="645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6428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6C41E703-1A0B-9040-A0CE-0D2A0FDA5762}"/>
              </a:ext>
            </a:extLst>
          </p:cNvPr>
          <p:cNvPicPr>
            <a:picLocks noGrp="1" noChangeAspect="1"/>
          </p:cNvPicPr>
          <p:nvPr>
            <p:ph idx="1"/>
          </p:nvPr>
        </p:nvPicPr>
        <p:blipFill>
          <a:blip r:embed="rId5"/>
          <a:stretch>
            <a:fillRect/>
          </a:stretch>
        </p:blipFill>
        <p:spPr>
          <a:xfrm>
            <a:off x="2729798" y="643467"/>
            <a:ext cx="6732404" cy="5571066"/>
          </a:xfrm>
          <a:prstGeom prst="rect">
            <a:avLst/>
          </a:prstGeom>
        </p:spPr>
      </p:pic>
      <p:pic>
        <p:nvPicPr>
          <p:cNvPr id="14" name="Audio 13">
            <a:hlinkClick r:id="" action="ppaction://media"/>
            <a:extLst>
              <a:ext uri="{FF2B5EF4-FFF2-40B4-BE49-F238E27FC236}">
                <a16:creationId xmlns:a16="http://schemas.microsoft.com/office/drawing/2014/main" id="{70109237-9F82-3ABB-35F3-F8A5FA3E894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893099558"/>
      </p:ext>
    </p:extLst>
  </p:cSld>
  <p:clrMapOvr>
    <a:masterClrMapping/>
  </p:clrMapOvr>
  <mc:AlternateContent xmlns:mc="http://schemas.openxmlformats.org/markup-compatibility/2006">
    <mc:Choice xmlns:p14="http://schemas.microsoft.com/office/powerpoint/2010/main" Requires="p14">
      <p:transition spd="slow" p14:dur="2000" advTm="57019"/>
    </mc:Choice>
    <mc:Fallback>
      <p:transition spd="slow" advTm="570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Film Logo Vector Art, Icons, and Graphics for Free Download">
            <a:extLst>
              <a:ext uri="{FF2B5EF4-FFF2-40B4-BE49-F238E27FC236}">
                <a16:creationId xmlns:a16="http://schemas.microsoft.com/office/drawing/2014/main" id="{A2915DD0-3CF0-C8DC-A0C7-DC7B653739C1}"/>
              </a:ext>
            </a:extLst>
          </p:cNvPr>
          <p:cNvPicPr>
            <a:picLocks noGrp="1" noChangeAspect="1" noChangeArrowheads="1"/>
          </p:cNvPicPr>
          <p:nvPr>
            <p:ph idx="1"/>
          </p:nvPr>
        </p:nvPicPr>
        <p:blipFill>
          <a:blip r:embed="rId5">
            <a:alphaModFix amt="20000"/>
            <a:extLst>
              <a:ext uri="{28A0092B-C50C-407E-A947-70E740481C1C}">
                <a14:useLocalDpi xmlns:a14="http://schemas.microsoft.com/office/drawing/2010/main" val="0"/>
              </a:ext>
            </a:extLst>
          </a:blip>
          <a:srcRect/>
          <a:stretch>
            <a:fillRect/>
          </a:stretch>
        </p:blipFill>
        <p:spPr bwMode="auto">
          <a:xfrm>
            <a:off x="-1" y="-15086"/>
            <a:ext cx="12192001" cy="6858001"/>
          </a:xfrm>
          <a:prstGeom prst="rect">
            <a:avLst/>
          </a:prstGeom>
          <a:noFill/>
          <a:extLst>
            <a:ext uri="{909E8E84-426E-40DD-AFC4-6F175D3DCCD1}">
              <a14:hiddenFill xmlns:a14="http://schemas.microsoft.com/office/drawing/2010/main">
                <a:solidFill>
                  <a:srgbClr val="FFFFFF"/>
                </a:solidFill>
              </a14:hiddenFill>
            </a:ext>
          </a:extLst>
        </p:spPr>
      </p:pic>
      <p:sp>
        <p:nvSpPr>
          <p:cNvPr id="5" name="Title 4">
            <a:extLst>
              <a:ext uri="{FF2B5EF4-FFF2-40B4-BE49-F238E27FC236}">
                <a16:creationId xmlns:a16="http://schemas.microsoft.com/office/drawing/2014/main" id="{DA922E0C-CE77-A0D6-2C1A-FB9938837245}"/>
              </a:ext>
            </a:extLst>
          </p:cNvPr>
          <p:cNvSpPr>
            <a:spLocks noGrp="1"/>
          </p:cNvSpPr>
          <p:nvPr>
            <p:ph type="title"/>
          </p:nvPr>
        </p:nvSpPr>
        <p:spPr>
          <a:xfrm>
            <a:off x="14516100" y="-582615"/>
            <a:ext cx="10515600" cy="1325563"/>
          </a:xfrm>
        </p:spPr>
        <p:txBody>
          <a:bodyPr/>
          <a:lstStyle/>
          <a:p>
            <a:endParaRPr lang="en-AU"/>
          </a:p>
        </p:txBody>
      </p:sp>
      <p:sp>
        <p:nvSpPr>
          <p:cNvPr id="6" name="Title 1">
            <a:extLst>
              <a:ext uri="{FF2B5EF4-FFF2-40B4-BE49-F238E27FC236}">
                <a16:creationId xmlns:a16="http://schemas.microsoft.com/office/drawing/2014/main" id="{6669A2C6-D166-AB58-2FAB-51158C6BCC2B}"/>
              </a:ext>
            </a:extLst>
          </p:cNvPr>
          <p:cNvSpPr txBox="1">
            <a:spLocks/>
          </p:cNvSpPr>
          <p:nvPr/>
        </p:nvSpPr>
        <p:spPr>
          <a:xfrm>
            <a:off x="3238500" y="2751132"/>
            <a:ext cx="1203960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AU" sz="10000" b="1" dirty="0"/>
              <a:t>Conclusion </a:t>
            </a:r>
          </a:p>
        </p:txBody>
      </p:sp>
      <p:pic>
        <p:nvPicPr>
          <p:cNvPr id="4" name="Audio 3">
            <a:hlinkClick r:id="" action="ppaction://media"/>
            <a:extLst>
              <a:ext uri="{FF2B5EF4-FFF2-40B4-BE49-F238E27FC236}">
                <a16:creationId xmlns:a16="http://schemas.microsoft.com/office/drawing/2014/main" id="{331D2018-8463-5970-3A0B-BE7EBBDCC8B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8694701"/>
      </p:ext>
    </p:extLst>
  </p:cSld>
  <p:clrMapOvr>
    <a:masterClrMapping/>
  </p:clrMapOvr>
  <mc:AlternateContent xmlns:mc="http://schemas.openxmlformats.org/markup-compatibility/2006">
    <mc:Choice xmlns:p14="http://schemas.microsoft.com/office/powerpoint/2010/main" Requires="p14">
      <p:transition spd="slow" p14:dur="2000" advTm="130730"/>
    </mc:Choice>
    <mc:Fallback>
      <p:transition spd="slow" advTm="1307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3B06C-9652-768C-B0AE-1614BD89F10B}"/>
              </a:ext>
            </a:extLst>
          </p:cNvPr>
          <p:cNvSpPr>
            <a:spLocks noGrp="1"/>
          </p:cNvSpPr>
          <p:nvPr>
            <p:ph type="title"/>
          </p:nvPr>
        </p:nvSpPr>
        <p:spPr>
          <a:xfrm>
            <a:off x="5868557" y="1138036"/>
            <a:ext cx="5444382" cy="1402470"/>
          </a:xfrm>
        </p:spPr>
        <p:txBody>
          <a:bodyPr anchor="t">
            <a:normAutofit/>
          </a:bodyPr>
          <a:lstStyle/>
          <a:p>
            <a:r>
              <a:rPr lang="en-US" sz="3000" b="1">
                <a:latin typeface="Helvetica Neue"/>
              </a:rPr>
              <a:t>Business Recommendation to Microsoft Company</a:t>
            </a:r>
            <a:br>
              <a:rPr lang="en-US" sz="3000">
                <a:latin typeface="Helvetica Neue"/>
              </a:rPr>
            </a:br>
            <a:endParaRPr lang="en-AU" sz="3000"/>
          </a:p>
        </p:txBody>
      </p:sp>
      <p:pic>
        <p:nvPicPr>
          <p:cNvPr id="5" name="Picture 4">
            <a:extLst>
              <a:ext uri="{FF2B5EF4-FFF2-40B4-BE49-F238E27FC236}">
                <a16:creationId xmlns:a16="http://schemas.microsoft.com/office/drawing/2014/main" id="{A6184CDA-2DD1-2F44-F57E-170F5F66FA51}"/>
              </a:ext>
            </a:extLst>
          </p:cNvPr>
          <p:cNvPicPr>
            <a:picLocks noChangeAspect="1"/>
          </p:cNvPicPr>
          <p:nvPr/>
        </p:nvPicPr>
        <p:blipFill rotWithShape="1">
          <a:blip r:embed="rId5"/>
          <a:srcRect l="17895" r="39854"/>
          <a:stretch/>
        </p:blipFill>
        <p:spPr>
          <a:xfrm>
            <a:off x="-1" y="10"/>
            <a:ext cx="5151179" cy="6857990"/>
          </a:xfrm>
          <a:prstGeom prst="rect">
            <a:avLst/>
          </a:prstGeom>
        </p:spPr>
      </p:pic>
      <p:cxnSp>
        <p:nvCxnSpPr>
          <p:cNvPr id="9" name="Straight Connector 8">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71697"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65FD971-ABE3-69D2-9D28-555DE74F2A77}"/>
              </a:ext>
            </a:extLst>
          </p:cNvPr>
          <p:cNvSpPr>
            <a:spLocks noGrp="1"/>
          </p:cNvSpPr>
          <p:nvPr>
            <p:ph idx="1"/>
          </p:nvPr>
        </p:nvSpPr>
        <p:spPr>
          <a:xfrm>
            <a:off x="5868557" y="2551176"/>
            <a:ext cx="5444382" cy="3591207"/>
          </a:xfrm>
        </p:spPr>
        <p:txBody>
          <a:bodyPr>
            <a:normAutofit/>
          </a:bodyPr>
          <a:lstStyle/>
          <a:p>
            <a:pPr>
              <a:buFont typeface="Arial" panose="020B0604020202020204" pitchFamily="34" charset="0"/>
              <a:buChar char="•"/>
            </a:pPr>
            <a:r>
              <a:rPr lang="en-US" sz="1400" b="1" i="0" dirty="0">
                <a:effectLst/>
                <a:latin typeface="Helvetica Neue"/>
              </a:rPr>
              <a:t>Diversify Portfolio</a:t>
            </a:r>
            <a:r>
              <a:rPr lang="en-US" sz="1400" b="0" i="0" dirty="0">
                <a:effectLst/>
                <a:latin typeface="Helvetica Neue"/>
              </a:rPr>
              <a:t>: While Drama and Comedy have shown strong results, it's important to maintain a diversified portfolio of movie genres to cater to varied audiences’ preferences and mitigate risks.</a:t>
            </a:r>
          </a:p>
          <a:p>
            <a:pPr>
              <a:buFont typeface="Arial" panose="020B0604020202020204" pitchFamily="34" charset="0"/>
              <a:buChar char="•"/>
            </a:pPr>
            <a:r>
              <a:rPr lang="en-US" sz="1400" b="1" i="0" dirty="0">
                <a:effectLst/>
                <a:latin typeface="Helvetica Neue"/>
              </a:rPr>
              <a:t>Budget Allocation</a:t>
            </a:r>
            <a:r>
              <a:rPr lang="en-US" sz="1400" b="0" i="0" dirty="0">
                <a:effectLst/>
                <a:latin typeface="Helvetica Neue"/>
              </a:rPr>
              <a:t>: Allocate the budget wisely, focusing on key areas like story quality, casting, and post-production. A higher budget often correlates with higher returns, but it’s crucial to ensure the budget is used effectively.</a:t>
            </a:r>
          </a:p>
          <a:p>
            <a:pPr>
              <a:buFont typeface="Arial" panose="020B0604020202020204" pitchFamily="34" charset="0"/>
              <a:buChar char="•"/>
            </a:pPr>
            <a:r>
              <a:rPr lang="en-US" sz="1400" b="1" i="0" dirty="0">
                <a:effectLst/>
                <a:latin typeface="Helvetica Neue"/>
              </a:rPr>
              <a:t>Market Research</a:t>
            </a:r>
            <a:r>
              <a:rPr lang="en-US" sz="1400" b="0" i="0" dirty="0">
                <a:effectLst/>
                <a:latin typeface="Helvetica Neue"/>
              </a:rPr>
              <a:t>: Conduct more in-depth market research to understand why genres such as romance, mystery, and music aren’t generating revenue. This will help in making informed decisions for future projects.</a:t>
            </a:r>
          </a:p>
          <a:p>
            <a:pPr>
              <a:buFont typeface="Arial" panose="020B0604020202020204" pitchFamily="34" charset="0"/>
              <a:buChar char="•"/>
            </a:pPr>
            <a:r>
              <a:rPr lang="en-US" sz="1400" b="1" i="0" dirty="0">
                <a:effectLst/>
                <a:latin typeface="Helvetica Neue"/>
              </a:rPr>
              <a:t>Movie marketing</a:t>
            </a:r>
            <a:r>
              <a:rPr lang="en-US" sz="1400" b="0" i="0" dirty="0">
                <a:effectLst/>
                <a:latin typeface="Helvetica Neue"/>
              </a:rPr>
              <a:t>: With a movie runtime not being a direct predictor of success in terms of revenue, marketing strategies can play a pivotal role in the movie’s success.</a:t>
            </a:r>
          </a:p>
          <a:p>
            <a:endParaRPr lang="en-AU" sz="1400" dirty="0"/>
          </a:p>
        </p:txBody>
      </p:sp>
      <p:pic>
        <p:nvPicPr>
          <p:cNvPr id="7" name="Audio 6">
            <a:hlinkClick r:id="" action="ppaction://media"/>
            <a:extLst>
              <a:ext uri="{FF2B5EF4-FFF2-40B4-BE49-F238E27FC236}">
                <a16:creationId xmlns:a16="http://schemas.microsoft.com/office/drawing/2014/main" id="{6B08252C-4C8B-4897-8DA8-FDD1507FFE5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27430844"/>
      </p:ext>
    </p:extLst>
  </p:cSld>
  <p:clrMapOvr>
    <a:masterClrMapping/>
  </p:clrMapOvr>
  <mc:AlternateContent xmlns:mc="http://schemas.openxmlformats.org/markup-compatibility/2006">
    <mc:Choice xmlns:p14="http://schemas.microsoft.com/office/powerpoint/2010/main" Requires="p14">
      <p:transition spd="slow" p14:dur="2000" advTm="129807"/>
    </mc:Choice>
    <mc:Fallback>
      <p:transition spd="slow" advTm="1298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F16D0-3B43-7075-16FD-B269123E9F7D}"/>
              </a:ext>
            </a:extLst>
          </p:cNvPr>
          <p:cNvSpPr>
            <a:spLocks noGrp="1"/>
          </p:cNvSpPr>
          <p:nvPr>
            <p:ph type="title"/>
          </p:nvPr>
        </p:nvSpPr>
        <p:spPr>
          <a:xfrm>
            <a:off x="5868557" y="1138036"/>
            <a:ext cx="5444382" cy="1402470"/>
          </a:xfrm>
        </p:spPr>
        <p:txBody>
          <a:bodyPr anchor="t">
            <a:normAutofit/>
          </a:bodyPr>
          <a:lstStyle/>
          <a:p>
            <a:r>
              <a:rPr lang="en-AU" sz="3200" b="1"/>
              <a:t>Thank You </a:t>
            </a:r>
          </a:p>
        </p:txBody>
      </p:sp>
      <p:pic>
        <p:nvPicPr>
          <p:cNvPr id="5" name="Picture 4" descr="Sunlit desk">
            <a:extLst>
              <a:ext uri="{FF2B5EF4-FFF2-40B4-BE49-F238E27FC236}">
                <a16:creationId xmlns:a16="http://schemas.microsoft.com/office/drawing/2014/main" id="{A3953521-988C-8470-DD1E-1805CF451F83}"/>
              </a:ext>
            </a:extLst>
          </p:cNvPr>
          <p:cNvPicPr>
            <a:picLocks noChangeAspect="1"/>
          </p:cNvPicPr>
          <p:nvPr/>
        </p:nvPicPr>
        <p:blipFill rotWithShape="1">
          <a:blip r:embed="rId5"/>
          <a:srcRect l="20809" r="29053" b="-1"/>
          <a:stretch/>
        </p:blipFill>
        <p:spPr>
          <a:xfrm>
            <a:off x="-1" y="10"/>
            <a:ext cx="5151179" cy="6857990"/>
          </a:xfrm>
          <a:prstGeom prst="rect">
            <a:avLst/>
          </a:prstGeom>
        </p:spPr>
      </p:pic>
      <p:cxnSp>
        <p:nvCxnSpPr>
          <p:cNvPr id="9" name="Straight Connector 8">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71697"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8CF3870-CF64-5F3A-A36F-3D2DF3B36CEE}"/>
              </a:ext>
            </a:extLst>
          </p:cNvPr>
          <p:cNvSpPr>
            <a:spLocks noGrp="1"/>
          </p:cNvSpPr>
          <p:nvPr>
            <p:ph idx="1"/>
          </p:nvPr>
        </p:nvSpPr>
        <p:spPr>
          <a:xfrm>
            <a:off x="5868557" y="2551176"/>
            <a:ext cx="5444382" cy="3591207"/>
          </a:xfrm>
        </p:spPr>
        <p:txBody>
          <a:bodyPr>
            <a:normAutofit/>
          </a:bodyPr>
          <a:lstStyle/>
          <a:p>
            <a:r>
              <a:rPr lang="en-AU" sz="2000" dirty="0"/>
              <a:t>Email: </a:t>
            </a:r>
            <a:r>
              <a:rPr lang="en-AU" sz="2000" dirty="0">
                <a:hlinkClick r:id="rId6"/>
              </a:rPr>
              <a:t>Sneha.bhaskar1995@gmail.com</a:t>
            </a:r>
            <a:endParaRPr lang="en-AU" sz="2000" dirty="0"/>
          </a:p>
          <a:p>
            <a:r>
              <a:rPr lang="en-AU" sz="2000" dirty="0"/>
              <a:t>GitHub: @</a:t>
            </a:r>
            <a:r>
              <a:rPr lang="en-AU" sz="2000" dirty="0" err="1"/>
              <a:t>Sdec30</a:t>
            </a:r>
            <a:endParaRPr lang="en-AU" sz="2000" dirty="0"/>
          </a:p>
          <a:p>
            <a:r>
              <a:rPr lang="en-AU" sz="2000" dirty="0"/>
              <a:t>LinkedIn: </a:t>
            </a:r>
            <a:r>
              <a:rPr lang="en-AU" sz="2000" dirty="0">
                <a:hlinkClick r:id="rId7"/>
              </a:rPr>
              <a:t>https://www.linkedin.com/in/sneha-bhaskar-8aa158186/</a:t>
            </a:r>
            <a:endParaRPr lang="en-AU" sz="2000" dirty="0"/>
          </a:p>
          <a:p>
            <a:endParaRPr lang="en-AU" sz="2000" dirty="0"/>
          </a:p>
        </p:txBody>
      </p:sp>
      <p:pic>
        <p:nvPicPr>
          <p:cNvPr id="16" name="Audio 15">
            <a:hlinkClick r:id="" action="ppaction://media"/>
            <a:extLst>
              <a:ext uri="{FF2B5EF4-FFF2-40B4-BE49-F238E27FC236}">
                <a16:creationId xmlns:a16="http://schemas.microsoft.com/office/drawing/2014/main" id="{99605562-1175-4B3F-4B8F-9233BDAAAED1}"/>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74752384"/>
      </p:ext>
    </p:extLst>
  </p:cSld>
  <p:clrMapOvr>
    <a:masterClrMapping/>
  </p:clrMapOvr>
  <mc:AlternateContent xmlns:mc="http://schemas.openxmlformats.org/markup-compatibility/2006">
    <mc:Choice xmlns:p14="http://schemas.microsoft.com/office/powerpoint/2010/main" Requires="p14">
      <p:transition spd="slow" p14:dur="2000" advTm="29345"/>
    </mc:Choice>
    <mc:Fallback>
      <p:transition spd="slow" advTm="293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3" name="Freeform: Shape 1032">
            <a:extLst>
              <a:ext uri="{FF2B5EF4-FFF2-40B4-BE49-F238E27FC236}">
                <a16:creationId xmlns:a16="http://schemas.microsoft.com/office/drawing/2014/main" id="{F98F79A4-A6C7-4101-B1E9-27E05CB7CF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 name="Title 1">
            <a:extLst>
              <a:ext uri="{FF2B5EF4-FFF2-40B4-BE49-F238E27FC236}">
                <a16:creationId xmlns:a16="http://schemas.microsoft.com/office/drawing/2014/main" id="{CE4E39C3-F42A-C922-CB5D-3DBCA4696050}"/>
              </a:ext>
            </a:extLst>
          </p:cNvPr>
          <p:cNvSpPr>
            <a:spLocks noGrp="1"/>
          </p:cNvSpPr>
          <p:nvPr>
            <p:ph type="title"/>
          </p:nvPr>
        </p:nvSpPr>
        <p:spPr>
          <a:xfrm>
            <a:off x="2232252" y="633046"/>
            <a:ext cx="4463623" cy="1314996"/>
          </a:xfrm>
        </p:spPr>
        <p:txBody>
          <a:bodyPr anchor="b">
            <a:normAutofit/>
          </a:bodyPr>
          <a:lstStyle/>
          <a:p>
            <a:r>
              <a:rPr lang="en-AU">
                <a:solidFill>
                  <a:schemeClr val="bg1"/>
                </a:solidFill>
              </a:rPr>
              <a:t>Summary </a:t>
            </a:r>
          </a:p>
        </p:txBody>
      </p:sp>
      <p:sp>
        <p:nvSpPr>
          <p:cNvPr id="1035" name="Freeform: Shape 1034">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1037" name="Freeform: Shape 1036">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3" name="Content Placeholder 2">
            <a:extLst>
              <a:ext uri="{FF2B5EF4-FFF2-40B4-BE49-F238E27FC236}">
                <a16:creationId xmlns:a16="http://schemas.microsoft.com/office/drawing/2014/main" id="{152A3E31-3CED-520B-1705-590CC7E19F4D}"/>
              </a:ext>
            </a:extLst>
          </p:cNvPr>
          <p:cNvSpPr>
            <a:spLocks noGrp="1"/>
          </p:cNvSpPr>
          <p:nvPr>
            <p:ph idx="1"/>
          </p:nvPr>
        </p:nvSpPr>
        <p:spPr>
          <a:xfrm>
            <a:off x="2232252" y="2125737"/>
            <a:ext cx="4463623" cy="4044463"/>
          </a:xfrm>
        </p:spPr>
        <p:txBody>
          <a:bodyPr>
            <a:normAutofit/>
          </a:bodyPr>
          <a:lstStyle/>
          <a:p>
            <a:pPr marL="0" indent="0">
              <a:buNone/>
            </a:pPr>
            <a:r>
              <a:rPr lang="en-AU">
                <a:solidFill>
                  <a:schemeClr val="bg1"/>
                </a:solidFill>
              </a:rPr>
              <a:t>Microsoft company is considering opening a movie studio and is seeking valuable insights on how to best achieve success in this venture. </a:t>
            </a:r>
          </a:p>
          <a:p>
            <a:pPr marL="0" indent="0">
              <a:buNone/>
            </a:pPr>
            <a:endParaRPr lang="en-AU">
              <a:solidFill>
                <a:schemeClr val="bg1"/>
              </a:solidFill>
            </a:endParaRPr>
          </a:p>
          <a:p>
            <a:pPr marL="0" indent="0">
              <a:buNone/>
            </a:pPr>
            <a:endParaRPr lang="en-AU">
              <a:solidFill>
                <a:schemeClr val="bg1"/>
              </a:solidFill>
            </a:endParaRPr>
          </a:p>
          <a:p>
            <a:pPr marL="0" indent="0">
              <a:buNone/>
            </a:pPr>
            <a:endParaRPr lang="en-AU">
              <a:solidFill>
                <a:schemeClr val="bg1"/>
              </a:solidFill>
            </a:endParaRPr>
          </a:p>
        </p:txBody>
      </p:sp>
      <p:sp>
        <p:nvSpPr>
          <p:cNvPr id="1039" name="Freeform: Shape 1038">
            <a:extLst>
              <a:ext uri="{FF2B5EF4-FFF2-40B4-BE49-F238E27FC236}">
                <a16:creationId xmlns:a16="http://schemas.microsoft.com/office/drawing/2014/main" id="{83C8019B-3985-409B-9B87-494B974EE9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6">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041" name="Freeform: Shape 1040">
            <a:extLst>
              <a:ext uri="{FF2B5EF4-FFF2-40B4-BE49-F238E27FC236}">
                <a16:creationId xmlns:a16="http://schemas.microsoft.com/office/drawing/2014/main" id="{9E5C5460-229E-46C8-A712-CC31798542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043" name="Freeform: Shape 1042">
            <a:extLst>
              <a:ext uri="{FF2B5EF4-FFF2-40B4-BE49-F238E27FC236}">
                <a16:creationId xmlns:a16="http://schemas.microsoft.com/office/drawing/2014/main" id="{B85A4DB3-61AA-49A1-85A9-B3397CD519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pic>
        <p:nvPicPr>
          <p:cNvPr id="1026" name="Picture 2" descr="5 Things You Must Know About Filming In A Film Studio">
            <a:extLst>
              <a:ext uri="{FF2B5EF4-FFF2-40B4-BE49-F238E27FC236}">
                <a16:creationId xmlns:a16="http://schemas.microsoft.com/office/drawing/2014/main" id="{D9F5E118-8FC3-8412-E1DA-E0A46DCC3A7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5270" r="8185" b="1"/>
          <a:stretch/>
        </p:blipFill>
        <p:spPr bwMode="auto">
          <a:xfrm>
            <a:off x="7020480" y="871280"/>
            <a:ext cx="4415738" cy="4415738"/>
          </a:xfrm>
          <a:custGeom>
            <a:avLst/>
            <a:gdLst/>
            <a:ahLst/>
            <a:cxnLst/>
            <a:rect l="l" t="t" r="r" b="b"/>
            <a:pathLst>
              <a:path w="2452978" h="2452978">
                <a:moveTo>
                  <a:pt x="1226489" y="0"/>
                </a:moveTo>
                <a:cubicBezTo>
                  <a:pt x="1903860" y="0"/>
                  <a:pt x="2452978" y="549118"/>
                  <a:pt x="2452978" y="1226489"/>
                </a:cubicBezTo>
                <a:cubicBezTo>
                  <a:pt x="2452978" y="1903860"/>
                  <a:pt x="1903860" y="2452978"/>
                  <a:pt x="1226489" y="2452978"/>
                </a:cubicBezTo>
                <a:cubicBezTo>
                  <a:pt x="549118" y="2452978"/>
                  <a:pt x="0" y="1903860"/>
                  <a:pt x="0" y="1226489"/>
                </a:cubicBezTo>
                <a:cubicBezTo>
                  <a:pt x="0" y="549118"/>
                  <a:pt x="549118" y="0"/>
                  <a:pt x="1226489" y="0"/>
                </a:cubicBezTo>
                <a:close/>
              </a:path>
            </a:pathLst>
          </a:custGeom>
          <a:noFill/>
          <a:extLst>
            <a:ext uri="{909E8E84-426E-40DD-AFC4-6F175D3DCCD1}">
              <a14:hiddenFill xmlns:a14="http://schemas.microsoft.com/office/drawing/2010/main">
                <a:solidFill>
                  <a:srgbClr val="FFFFFF"/>
                </a:solidFill>
              </a14:hiddenFill>
            </a:ext>
          </a:extLst>
        </p:spPr>
      </p:pic>
      <p:grpSp>
        <p:nvGrpSpPr>
          <p:cNvPr id="1051"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1046" name="Freeform: Shape 1045">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33" name="Audio 32">
            <a:hlinkClick r:id="" action="ppaction://media"/>
            <a:extLst>
              <a:ext uri="{FF2B5EF4-FFF2-40B4-BE49-F238E27FC236}">
                <a16:creationId xmlns:a16="http://schemas.microsoft.com/office/drawing/2014/main" id="{DF8B38BD-F27F-0D85-5618-E1961F14331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53491200"/>
      </p:ext>
    </p:extLst>
  </p:cSld>
  <p:clrMapOvr>
    <a:masterClrMapping/>
  </p:clrMapOvr>
  <mc:AlternateContent xmlns:mc="http://schemas.openxmlformats.org/markup-compatibility/2006">
    <mc:Choice xmlns:p14="http://schemas.microsoft.com/office/powerpoint/2010/main" Requires="p14">
      <p:transition spd="slow" p14:dur="2000" advTm="80595"/>
    </mc:Choice>
    <mc:Fallback>
      <p:transition spd="slow" advTm="805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A7501-EEE6-EED9-590B-53C0182602BD}"/>
              </a:ext>
            </a:extLst>
          </p:cNvPr>
          <p:cNvSpPr>
            <a:spLocks noGrp="1"/>
          </p:cNvSpPr>
          <p:nvPr>
            <p:ph type="title"/>
          </p:nvPr>
        </p:nvSpPr>
        <p:spPr>
          <a:xfrm>
            <a:off x="876693" y="741391"/>
            <a:ext cx="3455821" cy="1616203"/>
          </a:xfrm>
        </p:spPr>
        <p:txBody>
          <a:bodyPr anchor="b">
            <a:normAutofit/>
          </a:bodyPr>
          <a:lstStyle/>
          <a:p>
            <a:r>
              <a:rPr lang="en-AU" sz="3200"/>
              <a:t>Agenda </a:t>
            </a:r>
          </a:p>
        </p:txBody>
      </p:sp>
      <p:sp>
        <p:nvSpPr>
          <p:cNvPr id="3" name="Content Placeholder 2">
            <a:extLst>
              <a:ext uri="{FF2B5EF4-FFF2-40B4-BE49-F238E27FC236}">
                <a16:creationId xmlns:a16="http://schemas.microsoft.com/office/drawing/2014/main" id="{FCE001F4-C89C-1473-6DEE-2646852CFF17}"/>
              </a:ext>
            </a:extLst>
          </p:cNvPr>
          <p:cNvSpPr>
            <a:spLocks noGrp="1"/>
          </p:cNvSpPr>
          <p:nvPr>
            <p:ph idx="1"/>
          </p:nvPr>
        </p:nvSpPr>
        <p:spPr>
          <a:xfrm>
            <a:off x="876693" y="2533476"/>
            <a:ext cx="3455821" cy="3447832"/>
          </a:xfrm>
        </p:spPr>
        <p:txBody>
          <a:bodyPr anchor="t">
            <a:normAutofit/>
          </a:bodyPr>
          <a:lstStyle/>
          <a:p>
            <a:r>
              <a:rPr lang="en-AU" sz="2000" dirty="0"/>
              <a:t>Business Problem </a:t>
            </a:r>
          </a:p>
          <a:p>
            <a:r>
              <a:rPr lang="en-AU" sz="2000" dirty="0"/>
              <a:t>Data </a:t>
            </a:r>
          </a:p>
          <a:p>
            <a:r>
              <a:rPr lang="en-AU" sz="2000" dirty="0"/>
              <a:t>Methods</a:t>
            </a:r>
          </a:p>
          <a:p>
            <a:r>
              <a:rPr lang="en-AU" sz="2000" dirty="0"/>
              <a:t>Results</a:t>
            </a:r>
          </a:p>
          <a:p>
            <a:r>
              <a:rPr lang="en-AU" sz="2000" dirty="0"/>
              <a:t>Conclusions</a:t>
            </a:r>
          </a:p>
        </p:txBody>
      </p:sp>
      <p:pic>
        <p:nvPicPr>
          <p:cNvPr id="5" name="Picture 4" descr="Light bulb on yellow background with sketched light beams and cord">
            <a:extLst>
              <a:ext uri="{FF2B5EF4-FFF2-40B4-BE49-F238E27FC236}">
                <a16:creationId xmlns:a16="http://schemas.microsoft.com/office/drawing/2014/main" id="{4DDA82E4-D9C2-7586-49DA-0434B9374194}"/>
              </a:ext>
            </a:extLst>
          </p:cNvPr>
          <p:cNvPicPr>
            <a:picLocks noChangeAspect="1"/>
          </p:cNvPicPr>
          <p:nvPr/>
        </p:nvPicPr>
        <p:blipFill rotWithShape="1">
          <a:blip r:embed="rId5"/>
          <a:srcRect l="36282"/>
          <a:stretch/>
        </p:blipFill>
        <p:spPr>
          <a:xfrm>
            <a:off x="5086726" y="10"/>
            <a:ext cx="7105273" cy="6857990"/>
          </a:xfrm>
          <a:prstGeom prst="rect">
            <a:avLst/>
          </a:prstGeom>
        </p:spPr>
      </p:pic>
      <p:grpSp>
        <p:nvGrpSpPr>
          <p:cNvPr id="9" name="Group 8">
            <a:extLst>
              <a:ext uri="{FF2B5EF4-FFF2-40B4-BE49-F238E27FC236}">
                <a16:creationId xmlns:a16="http://schemas.microsoft.com/office/drawing/2014/main" id="{A5AFD70F-20E3-55D2-E154-7D4FACFBB01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068638" y="0"/>
            <a:ext cx="123362" cy="6858000"/>
            <a:chOff x="12068638" y="0"/>
            <a:chExt cx="123362" cy="6858000"/>
          </a:xfrm>
        </p:grpSpPr>
        <p:sp>
          <p:nvSpPr>
            <p:cNvPr id="10" name="Rectangle 9">
              <a:extLst>
                <a:ext uri="{FF2B5EF4-FFF2-40B4-BE49-F238E27FC236}">
                  <a16:creationId xmlns:a16="http://schemas.microsoft.com/office/drawing/2014/main" id="{2FBDB812-268E-7EC5-B48A-7522718164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DA30E18-AA70-D998-AAFC-727CB0367F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3" name="Audio 12">
            <a:hlinkClick r:id="" action="ppaction://media"/>
            <a:extLst>
              <a:ext uri="{FF2B5EF4-FFF2-40B4-BE49-F238E27FC236}">
                <a16:creationId xmlns:a16="http://schemas.microsoft.com/office/drawing/2014/main" id="{7F057EFA-3AEE-41CD-EE2F-1E7624EC7A9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0506648"/>
      </p:ext>
    </p:extLst>
  </p:cSld>
  <p:clrMapOvr>
    <a:masterClrMapping/>
  </p:clrMapOvr>
  <mc:AlternateContent xmlns:mc="http://schemas.openxmlformats.org/markup-compatibility/2006">
    <mc:Choice xmlns:p14="http://schemas.microsoft.com/office/powerpoint/2010/main" Requires="p14">
      <p:transition spd="slow" p14:dur="2000" advTm="14005"/>
    </mc:Choice>
    <mc:Fallback>
      <p:transition spd="slow" advTm="140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C87BE8-9285-971B-0F60-ED2A7970B712}"/>
              </a:ext>
            </a:extLst>
          </p:cNvPr>
          <p:cNvSpPr>
            <a:spLocks noGrp="1"/>
          </p:cNvSpPr>
          <p:nvPr>
            <p:ph type="title"/>
          </p:nvPr>
        </p:nvSpPr>
        <p:spPr>
          <a:xfrm>
            <a:off x="640080" y="325369"/>
            <a:ext cx="4368602" cy="1956841"/>
          </a:xfrm>
        </p:spPr>
        <p:txBody>
          <a:bodyPr anchor="b">
            <a:normAutofit/>
          </a:bodyPr>
          <a:lstStyle/>
          <a:p>
            <a:r>
              <a:rPr lang="en-AU" sz="4600"/>
              <a:t>Business Problem </a:t>
            </a:r>
            <a:br>
              <a:rPr lang="en-AU" sz="4600"/>
            </a:br>
            <a:endParaRPr lang="en-AU" sz="4600"/>
          </a:p>
        </p:txBody>
      </p:sp>
      <p:sp>
        <p:nvSpPr>
          <p:cNvPr id="205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579E213-CCD1-15CF-BC8E-BED2732D577A}"/>
              </a:ext>
            </a:extLst>
          </p:cNvPr>
          <p:cNvSpPr>
            <a:spLocks noGrp="1"/>
          </p:cNvSpPr>
          <p:nvPr>
            <p:ph idx="1"/>
          </p:nvPr>
        </p:nvSpPr>
        <p:spPr>
          <a:xfrm>
            <a:off x="765093" y="2490224"/>
            <a:ext cx="4243589" cy="3320668"/>
          </a:xfrm>
        </p:spPr>
        <p:txBody>
          <a:bodyPr>
            <a:normAutofit fontScale="92500" lnSpcReduction="20000"/>
          </a:bodyPr>
          <a:lstStyle/>
          <a:p>
            <a:pPr marL="0" indent="0">
              <a:buNone/>
            </a:pPr>
            <a:endParaRPr lang="en-US" sz="2000" b="0" i="0" dirty="0">
              <a:effectLst/>
            </a:endParaRPr>
          </a:p>
          <a:p>
            <a:pPr marL="0" indent="0">
              <a:buNone/>
            </a:pPr>
            <a:endParaRPr lang="en-US" sz="2000" dirty="0"/>
          </a:p>
          <a:p>
            <a:pPr marL="0" indent="0">
              <a:buNone/>
            </a:pPr>
            <a:r>
              <a:rPr lang="en-US" sz="2200" b="0" i="0" dirty="0">
                <a:effectLst/>
              </a:rPr>
              <a:t>Questions to consider:</a:t>
            </a:r>
          </a:p>
          <a:p>
            <a:pPr>
              <a:buFont typeface="Arial" panose="020B0604020202020204" pitchFamily="34" charset="0"/>
              <a:buChar char="•"/>
            </a:pPr>
            <a:r>
              <a:rPr lang="en-US" sz="2200" b="0" i="0" dirty="0">
                <a:effectLst/>
              </a:rPr>
              <a:t>What is the top-ranking movie genre?</a:t>
            </a:r>
          </a:p>
          <a:p>
            <a:pPr>
              <a:buFont typeface="Arial" panose="020B0604020202020204" pitchFamily="34" charset="0"/>
              <a:buChar char="•"/>
            </a:pPr>
            <a:r>
              <a:rPr lang="en-US" sz="2200" b="0" i="0" dirty="0">
                <a:effectLst/>
              </a:rPr>
              <a:t>What should be the average length of the movie?</a:t>
            </a:r>
          </a:p>
          <a:p>
            <a:pPr>
              <a:buFont typeface="Arial" panose="020B0604020202020204" pitchFamily="34" charset="0"/>
              <a:buChar char="•"/>
            </a:pPr>
            <a:r>
              <a:rPr lang="en-US" sz="2200" b="0" i="0" dirty="0">
                <a:effectLst/>
              </a:rPr>
              <a:t>Correlation between domestic gross profit and other variables like runtime, genres, and production budget?</a:t>
            </a:r>
          </a:p>
          <a:p>
            <a:endParaRPr lang="en-AU" sz="1700" dirty="0"/>
          </a:p>
        </p:txBody>
      </p:sp>
      <p:pic>
        <p:nvPicPr>
          <p:cNvPr id="2050" name="Picture 2" descr="Cinema Film Production Vector Illustration. Cartoon Flat Filmmakers People  Team Making Movie, Tiny Cameraman Shooting Video Film In Studio. Multimedia  Visual Entertainment Industry Isolated On White Royalty Free SVG, Cliparts,  Vectors, And">
            <a:extLst>
              <a:ext uri="{FF2B5EF4-FFF2-40B4-BE49-F238E27FC236}">
                <a16:creationId xmlns:a16="http://schemas.microsoft.com/office/drawing/2014/main" id="{A58DE889-79AE-4E4E-5DED-E85F6D0239E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0023" r="20798" b="-1"/>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pic>
        <p:nvPicPr>
          <p:cNvPr id="19" name="Audio 18">
            <a:hlinkClick r:id="" action="ppaction://media"/>
            <a:extLst>
              <a:ext uri="{FF2B5EF4-FFF2-40B4-BE49-F238E27FC236}">
                <a16:creationId xmlns:a16="http://schemas.microsoft.com/office/drawing/2014/main" id="{50DBDD78-C8B0-FA93-415E-587EF25980B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030639"/>
      </p:ext>
    </p:extLst>
  </p:cSld>
  <p:clrMapOvr>
    <a:masterClrMapping/>
  </p:clrMapOvr>
  <mc:AlternateContent xmlns:mc="http://schemas.openxmlformats.org/markup-compatibility/2006">
    <mc:Choice xmlns:p14="http://schemas.microsoft.com/office/powerpoint/2010/main" Requires="p14">
      <p:transition spd="slow" p14:dur="2000" advTm="73052"/>
    </mc:Choice>
    <mc:Fallback>
      <p:transition spd="slow" advTm="730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D9CE3C4-25D7-403C-9312-F3B39099D2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32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90B08B-BCDB-3EC0-12A0-2501DA90089B}"/>
              </a:ext>
            </a:extLst>
          </p:cNvPr>
          <p:cNvSpPr>
            <a:spLocks noGrp="1"/>
          </p:cNvSpPr>
          <p:nvPr>
            <p:ph type="title"/>
          </p:nvPr>
        </p:nvSpPr>
        <p:spPr>
          <a:xfrm>
            <a:off x="6738267" y="818302"/>
            <a:ext cx="4333814" cy="1454051"/>
          </a:xfrm>
        </p:spPr>
        <p:txBody>
          <a:bodyPr anchor="b">
            <a:normAutofit/>
          </a:bodyPr>
          <a:lstStyle/>
          <a:p>
            <a:r>
              <a:rPr lang="en-AU" sz="3600" b="1" dirty="0"/>
              <a:t>Data</a:t>
            </a:r>
            <a:r>
              <a:rPr lang="en-AU" sz="3600" dirty="0">
                <a:solidFill>
                  <a:schemeClr val="tx2"/>
                </a:solidFill>
              </a:rPr>
              <a:t> </a:t>
            </a:r>
            <a:br>
              <a:rPr lang="en-AU" sz="3600" dirty="0">
                <a:solidFill>
                  <a:schemeClr val="tx2"/>
                </a:solidFill>
              </a:rPr>
            </a:br>
            <a:endParaRPr lang="en-AU" sz="3600" dirty="0">
              <a:solidFill>
                <a:schemeClr val="tx2"/>
              </a:solidFill>
            </a:endParaRPr>
          </a:p>
        </p:txBody>
      </p:sp>
      <p:pic>
        <p:nvPicPr>
          <p:cNvPr id="7" name="Picture 6">
            <a:extLst>
              <a:ext uri="{FF2B5EF4-FFF2-40B4-BE49-F238E27FC236}">
                <a16:creationId xmlns:a16="http://schemas.microsoft.com/office/drawing/2014/main" id="{D7C2A694-F646-1462-493D-FCF4ADBD4247}"/>
              </a:ext>
            </a:extLst>
          </p:cNvPr>
          <p:cNvPicPr>
            <a:picLocks noChangeAspect="1"/>
          </p:cNvPicPr>
          <p:nvPr/>
        </p:nvPicPr>
        <p:blipFill rotWithShape="1">
          <a:blip r:embed="rId5">
            <a:alphaModFix/>
          </a:blip>
          <a:srcRect l="1466" r="4398"/>
          <a:stretch/>
        </p:blipFill>
        <p:spPr>
          <a:xfrm>
            <a:off x="304" y="-20320"/>
            <a:ext cx="4445462" cy="3730714"/>
          </a:xfrm>
          <a:custGeom>
            <a:avLst/>
            <a:gdLst/>
            <a:ahLst/>
            <a:cxnLst/>
            <a:rect l="l" t="t" r="r" b="b"/>
            <a:pathLst>
              <a:path w="4443799" h="3776782">
                <a:moveTo>
                  <a:pt x="0" y="0"/>
                </a:moveTo>
                <a:lnTo>
                  <a:pt x="4164578" y="0"/>
                </a:lnTo>
                <a:lnTo>
                  <a:pt x="4238884" y="154250"/>
                </a:lnTo>
                <a:cubicBezTo>
                  <a:pt x="4370833" y="466214"/>
                  <a:pt x="4443799" y="809200"/>
                  <a:pt x="4443799" y="1169228"/>
                </a:cubicBezTo>
                <a:cubicBezTo>
                  <a:pt x="4443799" y="2609341"/>
                  <a:pt x="3276357" y="3776782"/>
                  <a:pt x="1836244" y="3776782"/>
                </a:cubicBezTo>
                <a:cubicBezTo>
                  <a:pt x="1206195" y="3776782"/>
                  <a:pt x="628337" y="3553326"/>
                  <a:pt x="177598" y="3181344"/>
                </a:cubicBezTo>
                <a:lnTo>
                  <a:pt x="0" y="3019932"/>
                </a:lnTo>
                <a:close/>
              </a:path>
            </a:pathLst>
          </a:custGeom>
          <a:effectLst>
            <a:softEdge rad="0"/>
          </a:effectLst>
        </p:spPr>
      </p:pic>
      <p:pic>
        <p:nvPicPr>
          <p:cNvPr id="9" name="Picture 8">
            <a:extLst>
              <a:ext uri="{FF2B5EF4-FFF2-40B4-BE49-F238E27FC236}">
                <a16:creationId xmlns:a16="http://schemas.microsoft.com/office/drawing/2014/main" id="{5B9377A9-BF73-0791-DC24-668E38BA2943}"/>
              </a:ext>
            </a:extLst>
          </p:cNvPr>
          <p:cNvPicPr>
            <a:picLocks noChangeAspect="1"/>
          </p:cNvPicPr>
          <p:nvPr/>
        </p:nvPicPr>
        <p:blipFill rotWithShape="1">
          <a:blip r:embed="rId6">
            <a:alphaModFix/>
          </a:blip>
          <a:srcRect r="17784" b="3"/>
          <a:stretch/>
        </p:blipFill>
        <p:spPr>
          <a:xfrm>
            <a:off x="8578" y="3917279"/>
            <a:ext cx="3440586" cy="2950205"/>
          </a:xfrm>
          <a:custGeom>
            <a:avLst/>
            <a:gdLst/>
            <a:ahLst/>
            <a:cxnLst/>
            <a:rect l="l" t="t" r="r" b="b"/>
            <a:pathLst>
              <a:path w="3440586" h="2950205">
                <a:moveTo>
                  <a:pt x="1539166" y="0"/>
                </a:moveTo>
                <a:cubicBezTo>
                  <a:pt x="2589292" y="0"/>
                  <a:pt x="3440586" y="851294"/>
                  <a:pt x="3440586" y="1901419"/>
                </a:cubicBezTo>
                <a:cubicBezTo>
                  <a:pt x="3440586" y="2229583"/>
                  <a:pt x="3357452" y="2538330"/>
                  <a:pt x="3211095" y="2807749"/>
                </a:cubicBezTo>
                <a:lnTo>
                  <a:pt x="3124550" y="2950205"/>
                </a:lnTo>
                <a:lnTo>
                  <a:pt x="0" y="2950205"/>
                </a:lnTo>
                <a:lnTo>
                  <a:pt x="0" y="788141"/>
                </a:lnTo>
                <a:lnTo>
                  <a:pt x="71938" y="691940"/>
                </a:lnTo>
                <a:cubicBezTo>
                  <a:pt x="420687" y="269355"/>
                  <a:pt x="948471" y="0"/>
                  <a:pt x="1539166" y="0"/>
                </a:cubicBezTo>
                <a:close/>
              </a:path>
            </a:pathLst>
          </a:custGeom>
          <a:effectLst>
            <a:softEdge rad="0"/>
          </a:effectLst>
        </p:spPr>
      </p:pic>
      <p:grpSp>
        <p:nvGrpSpPr>
          <p:cNvPr id="31" name="Group 30">
            <a:extLst>
              <a:ext uri="{FF2B5EF4-FFF2-40B4-BE49-F238E27FC236}">
                <a16:creationId xmlns:a16="http://schemas.microsoft.com/office/drawing/2014/main" id="{2E56C079-9BED-4728-8FAD-2F9E3A1791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4" y="-20320"/>
            <a:ext cx="4619342" cy="3993680"/>
            <a:chOff x="6642" y="0"/>
            <a:chExt cx="4656944" cy="4026189"/>
          </a:xfrm>
        </p:grpSpPr>
        <p:sp>
          <p:nvSpPr>
            <p:cNvPr id="32" name="Freeform: Shape 31">
              <a:extLst>
                <a:ext uri="{FF2B5EF4-FFF2-40B4-BE49-F238E27FC236}">
                  <a16:creationId xmlns:a16="http://schemas.microsoft.com/office/drawing/2014/main" id="{4FE2DBDC-CA19-4342-8088-8ADCA94AAE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43" y="0"/>
              <a:ext cx="4481649" cy="3774194"/>
            </a:xfrm>
            <a:custGeom>
              <a:avLst/>
              <a:gdLst>
                <a:gd name="connsiteX0" fmla="*/ 3838758 w 4481649"/>
                <a:gd name="connsiteY0" fmla="*/ 0 h 3774194"/>
                <a:gd name="connsiteX1" fmla="*/ 4072279 w 4481649"/>
                <a:gd name="connsiteY1" fmla="*/ 0 h 3774194"/>
                <a:gd name="connsiteX2" fmla="*/ 4075362 w 4481649"/>
                <a:gd name="connsiteY2" fmla="*/ 4673 h 3774194"/>
                <a:gd name="connsiteX3" fmla="*/ 4106646 w 4481649"/>
                <a:gd name="connsiteY3" fmla="*/ 54070 h 3774194"/>
                <a:gd name="connsiteX4" fmla="*/ 4136804 w 4481649"/>
                <a:gd name="connsiteY4" fmla="*/ 104160 h 3774194"/>
                <a:gd name="connsiteX5" fmla="*/ 4246950 w 4481649"/>
                <a:gd name="connsiteY5" fmla="*/ 310241 h 3774194"/>
                <a:gd name="connsiteX6" fmla="*/ 4397741 w 4481649"/>
                <a:gd name="connsiteY6" fmla="*/ 750480 h 3774194"/>
                <a:gd name="connsiteX7" fmla="*/ 4433098 w 4481649"/>
                <a:gd name="connsiteY7" fmla="*/ 979526 h 3774194"/>
                <a:gd name="connsiteX8" fmla="*/ 4456064 w 4481649"/>
                <a:gd name="connsiteY8" fmla="*/ 1208745 h 3774194"/>
                <a:gd name="connsiteX9" fmla="*/ 4474350 w 4481649"/>
                <a:gd name="connsiteY9" fmla="*/ 1437964 h 3774194"/>
                <a:gd name="connsiteX10" fmla="*/ 4478075 w 4481649"/>
                <a:gd name="connsiteY10" fmla="*/ 1495420 h 3774194"/>
                <a:gd name="connsiteX11" fmla="*/ 4479722 w 4481649"/>
                <a:gd name="connsiteY11" fmla="*/ 1524971 h 3774194"/>
                <a:gd name="connsiteX12" fmla="*/ 4480936 w 4481649"/>
                <a:gd name="connsiteY12" fmla="*/ 1555043 h 3774194"/>
                <a:gd name="connsiteX13" fmla="*/ 4479288 w 4481649"/>
                <a:gd name="connsiteY13" fmla="*/ 1676195 h 3774194"/>
                <a:gd name="connsiteX14" fmla="*/ 4355883 w 4481649"/>
                <a:gd name="connsiteY14" fmla="*/ 2152052 h 3774194"/>
                <a:gd name="connsiteX15" fmla="*/ 4081600 w 4481649"/>
                <a:gd name="connsiteY15" fmla="*/ 2556153 h 3774194"/>
                <a:gd name="connsiteX16" fmla="*/ 3914431 w 4481649"/>
                <a:gd name="connsiteY16" fmla="*/ 2724623 h 3774194"/>
                <a:gd name="connsiteX17" fmla="*/ 3740156 w 4481649"/>
                <a:gd name="connsiteY17" fmla="*/ 2877753 h 3774194"/>
                <a:gd name="connsiteX18" fmla="*/ 3386143 w 4481649"/>
                <a:gd name="connsiteY18" fmla="*/ 3153683 h 3774194"/>
                <a:gd name="connsiteX19" fmla="*/ 3297056 w 4481649"/>
                <a:gd name="connsiteY19" fmla="*/ 3221018 h 3774194"/>
                <a:gd name="connsiteX20" fmla="*/ 3205542 w 4481649"/>
                <a:gd name="connsiteY20" fmla="*/ 3288787 h 3774194"/>
                <a:gd name="connsiteX21" fmla="*/ 3111775 w 4481649"/>
                <a:gd name="connsiteY21" fmla="*/ 3355690 h 3774194"/>
                <a:gd name="connsiteX22" fmla="*/ 3015060 w 4481649"/>
                <a:gd name="connsiteY22" fmla="*/ 3420685 h 3774194"/>
                <a:gd name="connsiteX23" fmla="*/ 2812014 w 4481649"/>
                <a:gd name="connsiteY23" fmla="*/ 3542705 h 3774194"/>
                <a:gd name="connsiteX24" fmla="*/ 2593627 w 4481649"/>
                <a:gd name="connsiteY24" fmla="*/ 3646439 h 3774194"/>
                <a:gd name="connsiteX25" fmla="*/ 2118377 w 4481649"/>
                <a:gd name="connsiteY25" fmla="*/ 3765771 h 3774194"/>
                <a:gd name="connsiteX26" fmla="*/ 1996011 w 4481649"/>
                <a:gd name="connsiteY26" fmla="*/ 3773484 h 3774194"/>
                <a:gd name="connsiteX27" fmla="*/ 1965420 w 4481649"/>
                <a:gd name="connsiteY27" fmla="*/ 3774177 h 3774194"/>
                <a:gd name="connsiteX28" fmla="*/ 1934915 w 4481649"/>
                <a:gd name="connsiteY28" fmla="*/ 3774003 h 3774194"/>
                <a:gd name="connsiteX29" fmla="*/ 1904497 w 4481649"/>
                <a:gd name="connsiteY29" fmla="*/ 3773658 h 3774194"/>
                <a:gd name="connsiteX30" fmla="*/ 1874945 w 4481649"/>
                <a:gd name="connsiteY30" fmla="*/ 3772531 h 3774194"/>
                <a:gd name="connsiteX31" fmla="*/ 1638881 w 4481649"/>
                <a:gd name="connsiteY31" fmla="*/ 3753725 h 3774194"/>
                <a:gd name="connsiteX32" fmla="*/ 1404288 w 4481649"/>
                <a:gd name="connsiteY32" fmla="*/ 3712301 h 3774194"/>
                <a:gd name="connsiteX33" fmla="*/ 1173856 w 4481649"/>
                <a:gd name="connsiteY33" fmla="*/ 3647392 h 3774194"/>
                <a:gd name="connsiteX34" fmla="*/ 732751 w 4481649"/>
                <a:gd name="connsiteY34" fmla="*/ 3452230 h 3774194"/>
                <a:gd name="connsiteX35" fmla="*/ 360973 w 4481649"/>
                <a:gd name="connsiteY35" fmla="*/ 3148396 h 3774194"/>
                <a:gd name="connsiteX36" fmla="*/ 210269 w 4481649"/>
                <a:gd name="connsiteY36" fmla="*/ 2965542 h 3774194"/>
                <a:gd name="connsiteX37" fmla="*/ 78631 w 4481649"/>
                <a:gd name="connsiteY37" fmla="*/ 2771940 h 3774194"/>
                <a:gd name="connsiteX38" fmla="*/ 47866 w 4481649"/>
                <a:gd name="connsiteY38" fmla="*/ 2722630 h 3774194"/>
                <a:gd name="connsiteX39" fmla="*/ 18488 w 4481649"/>
                <a:gd name="connsiteY39" fmla="*/ 2674792 h 3774194"/>
                <a:gd name="connsiteX40" fmla="*/ 0 w 4481649"/>
                <a:gd name="connsiteY40" fmla="*/ 2645223 h 3774194"/>
                <a:gd name="connsiteX41" fmla="*/ 0 w 4481649"/>
                <a:gd name="connsiteY41" fmla="*/ 2227021 h 3774194"/>
                <a:gd name="connsiteX42" fmla="*/ 25421 w 4481649"/>
                <a:gd name="connsiteY42" fmla="*/ 2260119 h 3774194"/>
                <a:gd name="connsiteX43" fmla="*/ 167979 w 4481649"/>
                <a:gd name="connsiteY43" fmla="*/ 2432922 h 3774194"/>
                <a:gd name="connsiteX44" fmla="*/ 238868 w 4481649"/>
                <a:gd name="connsiteY44" fmla="*/ 2523135 h 3774194"/>
                <a:gd name="connsiteX45" fmla="*/ 272926 w 4481649"/>
                <a:gd name="connsiteY45" fmla="*/ 2567420 h 3774194"/>
                <a:gd name="connsiteX46" fmla="*/ 306290 w 4481649"/>
                <a:gd name="connsiteY46" fmla="*/ 2609797 h 3774194"/>
                <a:gd name="connsiteX47" fmla="*/ 592966 w 4481649"/>
                <a:gd name="connsiteY47" fmla="*/ 2922991 h 3774194"/>
                <a:gd name="connsiteX48" fmla="*/ 745402 w 4481649"/>
                <a:gd name="connsiteY48" fmla="*/ 3063902 h 3774194"/>
                <a:gd name="connsiteX49" fmla="*/ 905033 w 4481649"/>
                <a:gd name="connsiteY49" fmla="*/ 3193806 h 3774194"/>
                <a:gd name="connsiteX50" fmla="*/ 1261644 w 4481649"/>
                <a:gd name="connsiteY50" fmla="*/ 3399280 h 3774194"/>
                <a:gd name="connsiteX51" fmla="*/ 1461138 w 4481649"/>
                <a:gd name="connsiteY51" fmla="*/ 3457343 h 3774194"/>
                <a:gd name="connsiteX52" fmla="*/ 1512268 w 4481649"/>
                <a:gd name="connsiteY52" fmla="*/ 3467570 h 3774194"/>
                <a:gd name="connsiteX53" fmla="*/ 1563832 w 4481649"/>
                <a:gd name="connsiteY53" fmla="*/ 3476149 h 3774194"/>
                <a:gd name="connsiteX54" fmla="*/ 1667912 w 4481649"/>
                <a:gd name="connsiteY54" fmla="*/ 3488455 h 3774194"/>
                <a:gd name="connsiteX55" fmla="*/ 1720255 w 4481649"/>
                <a:gd name="connsiteY55" fmla="*/ 3492441 h 3774194"/>
                <a:gd name="connsiteX56" fmla="*/ 1772771 w 4481649"/>
                <a:gd name="connsiteY56" fmla="*/ 3495215 h 3774194"/>
                <a:gd name="connsiteX57" fmla="*/ 1825462 w 4481649"/>
                <a:gd name="connsiteY57" fmla="*/ 3496428 h 3774194"/>
                <a:gd name="connsiteX58" fmla="*/ 1878238 w 4481649"/>
                <a:gd name="connsiteY58" fmla="*/ 3496167 h 3774194"/>
                <a:gd name="connsiteX59" fmla="*/ 1904671 w 4481649"/>
                <a:gd name="connsiteY59" fmla="*/ 3495907 h 3774194"/>
                <a:gd name="connsiteX60" fmla="*/ 1930149 w 4481649"/>
                <a:gd name="connsiteY60" fmla="*/ 3494782 h 3774194"/>
                <a:gd name="connsiteX61" fmla="*/ 1955541 w 4481649"/>
                <a:gd name="connsiteY61" fmla="*/ 3493482 h 3774194"/>
                <a:gd name="connsiteX62" fmla="*/ 1980846 w 4481649"/>
                <a:gd name="connsiteY62" fmla="*/ 3491401 h 3774194"/>
                <a:gd name="connsiteX63" fmla="*/ 2081199 w 4481649"/>
                <a:gd name="connsiteY63" fmla="*/ 3479010 h 3774194"/>
                <a:gd name="connsiteX64" fmla="*/ 2463462 w 4481649"/>
                <a:gd name="connsiteY64" fmla="*/ 3353524 h 3774194"/>
                <a:gd name="connsiteX65" fmla="*/ 2816606 w 4481649"/>
                <a:gd name="connsiteY65" fmla="*/ 3133490 h 3774194"/>
                <a:gd name="connsiteX66" fmla="*/ 2902227 w 4481649"/>
                <a:gd name="connsiteY66" fmla="*/ 3068842 h 3774194"/>
                <a:gd name="connsiteX67" fmla="*/ 2987849 w 4481649"/>
                <a:gd name="connsiteY67" fmla="*/ 3002026 h 3774194"/>
                <a:gd name="connsiteX68" fmla="*/ 3161258 w 4481649"/>
                <a:gd name="connsiteY68" fmla="*/ 2863368 h 3774194"/>
                <a:gd name="connsiteX69" fmla="*/ 3517696 w 4481649"/>
                <a:gd name="connsiteY69" fmla="*/ 2594978 h 3774194"/>
                <a:gd name="connsiteX70" fmla="*/ 3849781 w 4481649"/>
                <a:gd name="connsiteY70" fmla="*/ 2328061 h 3774194"/>
                <a:gd name="connsiteX71" fmla="*/ 4115313 w 4481649"/>
                <a:gd name="connsiteY71" fmla="*/ 2022147 h 3774194"/>
                <a:gd name="connsiteX72" fmla="*/ 4205786 w 4481649"/>
                <a:gd name="connsiteY72" fmla="*/ 1844318 h 3774194"/>
                <a:gd name="connsiteX73" fmla="*/ 4260902 w 4481649"/>
                <a:gd name="connsiteY73" fmla="*/ 1650024 h 3774194"/>
                <a:gd name="connsiteX74" fmla="*/ 4276155 w 4481649"/>
                <a:gd name="connsiteY74" fmla="*/ 1548110 h 3774194"/>
                <a:gd name="connsiteX75" fmla="*/ 4278669 w 4481649"/>
                <a:gd name="connsiteY75" fmla="*/ 1522285 h 3774194"/>
                <a:gd name="connsiteX76" fmla="*/ 4280575 w 4481649"/>
                <a:gd name="connsiteY76" fmla="*/ 1495940 h 3774194"/>
                <a:gd name="connsiteX77" fmla="*/ 4283348 w 4481649"/>
                <a:gd name="connsiteY77" fmla="*/ 1441517 h 3774194"/>
                <a:gd name="connsiteX78" fmla="*/ 4278582 w 4481649"/>
                <a:gd name="connsiteY78" fmla="*/ 1223910 h 3774194"/>
                <a:gd name="connsiteX79" fmla="*/ 4247990 w 4481649"/>
                <a:gd name="connsiteY79" fmla="*/ 1008990 h 3774194"/>
                <a:gd name="connsiteX80" fmla="*/ 4196080 w 4481649"/>
                <a:gd name="connsiteY80" fmla="*/ 799270 h 3774194"/>
                <a:gd name="connsiteX81" fmla="*/ 4062015 w 4481649"/>
                <a:gd name="connsiteY81" fmla="*/ 392396 h 3774194"/>
                <a:gd name="connsiteX82" fmla="*/ 3970675 w 4481649"/>
                <a:gd name="connsiteY82" fmla="*/ 199228 h 3774194"/>
                <a:gd name="connsiteX83" fmla="*/ 3944070 w 4481649"/>
                <a:gd name="connsiteY83" fmla="*/ 152951 h 3774194"/>
                <a:gd name="connsiteX84" fmla="*/ 3916078 w 4481649"/>
                <a:gd name="connsiteY84" fmla="*/ 107540 h 3774194"/>
                <a:gd name="connsiteX85" fmla="*/ 3886439 w 4481649"/>
                <a:gd name="connsiteY85" fmla="*/ 63170 h 3774194"/>
                <a:gd name="connsiteX86" fmla="*/ 3855502 w 4481649"/>
                <a:gd name="connsiteY86" fmla="*/ 19753 h 3774194"/>
                <a:gd name="connsiteX87" fmla="*/ 143864 w 4481649"/>
                <a:gd name="connsiteY87" fmla="*/ 0 h 3774194"/>
                <a:gd name="connsiteX88" fmla="*/ 437641 w 4481649"/>
                <a:gd name="connsiteY88" fmla="*/ 0 h 3774194"/>
                <a:gd name="connsiteX89" fmla="*/ 429955 w 4481649"/>
                <a:gd name="connsiteY89" fmla="*/ 6407 h 3774194"/>
                <a:gd name="connsiteX90" fmla="*/ 137300 w 4481649"/>
                <a:gd name="connsiteY90" fmla="*/ 320554 h 3774194"/>
                <a:gd name="connsiteX91" fmla="*/ 12931 w 4481649"/>
                <a:gd name="connsiteY91" fmla="*/ 495447 h 3774194"/>
                <a:gd name="connsiteX92" fmla="*/ 0 w 4481649"/>
                <a:gd name="connsiteY92" fmla="*/ 517906 h 3774194"/>
                <a:gd name="connsiteX93" fmla="*/ 0 w 4481649"/>
                <a:gd name="connsiteY93" fmla="*/ 176135 h 3774194"/>
                <a:gd name="connsiteX94" fmla="*/ 125001 w 4481649"/>
                <a:gd name="connsiteY94" fmla="*/ 19820 h 3774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4481649" h="3774194">
                  <a:moveTo>
                    <a:pt x="3838758" y="0"/>
                  </a:moveTo>
                  <a:lnTo>
                    <a:pt x="4072279" y="0"/>
                  </a:lnTo>
                  <a:lnTo>
                    <a:pt x="4075362" y="4673"/>
                  </a:lnTo>
                  <a:cubicBezTo>
                    <a:pt x="4085761" y="21140"/>
                    <a:pt x="4096420" y="37518"/>
                    <a:pt x="4106646" y="54070"/>
                  </a:cubicBezTo>
                  <a:lnTo>
                    <a:pt x="4136804" y="104160"/>
                  </a:lnTo>
                  <a:cubicBezTo>
                    <a:pt x="4176234" y="171410"/>
                    <a:pt x="4213413" y="239959"/>
                    <a:pt x="4246950" y="310241"/>
                  </a:cubicBezTo>
                  <a:cubicBezTo>
                    <a:pt x="4314200" y="450805"/>
                    <a:pt x="4366023" y="598737"/>
                    <a:pt x="4397741" y="750480"/>
                  </a:cubicBezTo>
                  <a:cubicBezTo>
                    <a:pt x="4413514" y="826396"/>
                    <a:pt x="4424520" y="902917"/>
                    <a:pt x="4433098" y="979526"/>
                  </a:cubicBezTo>
                  <a:cubicBezTo>
                    <a:pt x="4441851" y="1056048"/>
                    <a:pt x="4448872" y="1132484"/>
                    <a:pt x="4456064" y="1208745"/>
                  </a:cubicBezTo>
                  <a:cubicBezTo>
                    <a:pt x="4462910" y="1285094"/>
                    <a:pt x="4468976" y="1361442"/>
                    <a:pt x="4474350" y="1437964"/>
                  </a:cubicBezTo>
                  <a:lnTo>
                    <a:pt x="4478075" y="1495420"/>
                  </a:lnTo>
                  <a:cubicBezTo>
                    <a:pt x="4478769" y="1504867"/>
                    <a:pt x="4479203" y="1515005"/>
                    <a:pt x="4479722" y="1524971"/>
                  </a:cubicBezTo>
                  <a:cubicBezTo>
                    <a:pt x="4480243" y="1534938"/>
                    <a:pt x="4480762" y="1544991"/>
                    <a:pt x="4480936" y="1555043"/>
                  </a:cubicBezTo>
                  <a:cubicBezTo>
                    <a:pt x="4482236" y="1595167"/>
                    <a:pt x="4481802" y="1635638"/>
                    <a:pt x="4479288" y="1676195"/>
                  </a:cubicBezTo>
                  <a:cubicBezTo>
                    <a:pt x="4469929" y="1838512"/>
                    <a:pt x="4426339" y="2002042"/>
                    <a:pt x="4355883" y="2152052"/>
                  </a:cubicBezTo>
                  <a:cubicBezTo>
                    <a:pt x="4285601" y="2302496"/>
                    <a:pt x="4188714" y="2437514"/>
                    <a:pt x="4081600" y="2556153"/>
                  </a:cubicBezTo>
                  <a:cubicBezTo>
                    <a:pt x="4028043" y="2615690"/>
                    <a:pt x="3971801" y="2671500"/>
                    <a:pt x="3914431" y="2724623"/>
                  </a:cubicBezTo>
                  <a:cubicBezTo>
                    <a:pt x="3857061" y="2777747"/>
                    <a:pt x="3798911" y="2828876"/>
                    <a:pt x="3740156" y="2877753"/>
                  </a:cubicBezTo>
                  <a:cubicBezTo>
                    <a:pt x="3622902" y="2975940"/>
                    <a:pt x="3503050" y="3065461"/>
                    <a:pt x="3386143" y="3153683"/>
                  </a:cubicBezTo>
                  <a:lnTo>
                    <a:pt x="3297056" y="3221018"/>
                  </a:lnTo>
                  <a:cubicBezTo>
                    <a:pt x="3266898" y="3243636"/>
                    <a:pt x="3236480" y="3266429"/>
                    <a:pt x="3205542" y="3288787"/>
                  </a:cubicBezTo>
                  <a:cubicBezTo>
                    <a:pt x="3174691" y="3311233"/>
                    <a:pt x="3143492" y="3333591"/>
                    <a:pt x="3111775" y="3355690"/>
                  </a:cubicBezTo>
                  <a:cubicBezTo>
                    <a:pt x="3079970" y="3377615"/>
                    <a:pt x="3047905" y="3399367"/>
                    <a:pt x="3015060" y="3420685"/>
                  </a:cubicBezTo>
                  <a:cubicBezTo>
                    <a:pt x="2949718" y="3463410"/>
                    <a:pt x="2882296" y="3504834"/>
                    <a:pt x="2812014" y="3542705"/>
                  </a:cubicBezTo>
                  <a:cubicBezTo>
                    <a:pt x="2741818" y="3580750"/>
                    <a:pt x="2669196" y="3616108"/>
                    <a:pt x="2593627" y="3646439"/>
                  </a:cubicBezTo>
                  <a:cubicBezTo>
                    <a:pt x="2443183" y="3707968"/>
                    <a:pt x="2281560" y="3749478"/>
                    <a:pt x="2118377" y="3765771"/>
                  </a:cubicBezTo>
                  <a:cubicBezTo>
                    <a:pt x="2077559" y="3769671"/>
                    <a:pt x="2036742" y="3772618"/>
                    <a:pt x="1996011" y="3773484"/>
                  </a:cubicBezTo>
                  <a:lnTo>
                    <a:pt x="1965420" y="3774177"/>
                  </a:lnTo>
                  <a:cubicBezTo>
                    <a:pt x="1955280" y="3774264"/>
                    <a:pt x="1945054" y="3774003"/>
                    <a:pt x="1934915" y="3774003"/>
                  </a:cubicBezTo>
                  <a:lnTo>
                    <a:pt x="1904497" y="3773658"/>
                  </a:lnTo>
                  <a:lnTo>
                    <a:pt x="1874945" y="3772531"/>
                  </a:lnTo>
                  <a:cubicBezTo>
                    <a:pt x="1796257" y="3770017"/>
                    <a:pt x="1717395" y="3763778"/>
                    <a:pt x="1638881" y="3753725"/>
                  </a:cubicBezTo>
                  <a:cubicBezTo>
                    <a:pt x="1560279" y="3744192"/>
                    <a:pt x="1481850" y="3730500"/>
                    <a:pt x="1404288" y="3712301"/>
                  </a:cubicBezTo>
                  <a:cubicBezTo>
                    <a:pt x="1326813" y="3693928"/>
                    <a:pt x="1249944" y="3672177"/>
                    <a:pt x="1173856" y="3647392"/>
                  </a:cubicBezTo>
                  <a:cubicBezTo>
                    <a:pt x="1021938" y="3597388"/>
                    <a:pt x="871755" y="3535165"/>
                    <a:pt x="732751" y="3452230"/>
                  </a:cubicBezTo>
                  <a:cubicBezTo>
                    <a:pt x="593659" y="3369470"/>
                    <a:pt x="469474" y="3264522"/>
                    <a:pt x="360973" y="3148396"/>
                  </a:cubicBezTo>
                  <a:cubicBezTo>
                    <a:pt x="306463" y="3090420"/>
                    <a:pt x="256893" y="3028718"/>
                    <a:pt x="210269" y="2965542"/>
                  </a:cubicBezTo>
                  <a:cubicBezTo>
                    <a:pt x="163905" y="2902105"/>
                    <a:pt x="119795" y="2837716"/>
                    <a:pt x="78631" y="2771940"/>
                  </a:cubicBezTo>
                  <a:cubicBezTo>
                    <a:pt x="68059" y="2755648"/>
                    <a:pt x="58093" y="2739095"/>
                    <a:pt x="47866" y="2722630"/>
                  </a:cubicBezTo>
                  <a:lnTo>
                    <a:pt x="18488" y="2674792"/>
                  </a:lnTo>
                  <a:lnTo>
                    <a:pt x="0" y="2645223"/>
                  </a:lnTo>
                  <a:lnTo>
                    <a:pt x="0" y="2227021"/>
                  </a:lnTo>
                  <a:lnTo>
                    <a:pt x="25421" y="2260119"/>
                  </a:lnTo>
                  <a:cubicBezTo>
                    <a:pt x="71871" y="2316968"/>
                    <a:pt x="120401" y="2373818"/>
                    <a:pt x="167979" y="2432922"/>
                  </a:cubicBezTo>
                  <a:cubicBezTo>
                    <a:pt x="191810" y="2462385"/>
                    <a:pt x="215382" y="2492545"/>
                    <a:pt x="238868" y="2523135"/>
                  </a:cubicBezTo>
                  <a:lnTo>
                    <a:pt x="272926" y="2567420"/>
                  </a:lnTo>
                  <a:cubicBezTo>
                    <a:pt x="284104" y="2581545"/>
                    <a:pt x="294765" y="2596017"/>
                    <a:pt x="306290" y="2609797"/>
                  </a:cubicBezTo>
                  <a:cubicBezTo>
                    <a:pt x="396245" y="2721936"/>
                    <a:pt x="493826" y="2825149"/>
                    <a:pt x="592966" y="2922991"/>
                  </a:cubicBezTo>
                  <a:cubicBezTo>
                    <a:pt x="642796" y="2971695"/>
                    <a:pt x="693493" y="3018751"/>
                    <a:pt x="745402" y="3063902"/>
                  </a:cubicBezTo>
                  <a:cubicBezTo>
                    <a:pt x="797312" y="3109052"/>
                    <a:pt x="850176" y="3152729"/>
                    <a:pt x="905033" y="3193806"/>
                  </a:cubicBezTo>
                  <a:cubicBezTo>
                    <a:pt x="1014313" y="3276135"/>
                    <a:pt x="1132171" y="3349710"/>
                    <a:pt x="1261644" y="3399280"/>
                  </a:cubicBezTo>
                  <a:cubicBezTo>
                    <a:pt x="1326206" y="3424066"/>
                    <a:pt x="1393108" y="3443044"/>
                    <a:pt x="1461138" y="3457343"/>
                  </a:cubicBezTo>
                  <a:cubicBezTo>
                    <a:pt x="1478210" y="3460723"/>
                    <a:pt x="1495109" y="3464623"/>
                    <a:pt x="1512268" y="3467570"/>
                  </a:cubicBezTo>
                  <a:lnTo>
                    <a:pt x="1563832" y="3476149"/>
                  </a:lnTo>
                  <a:cubicBezTo>
                    <a:pt x="1598409" y="3480742"/>
                    <a:pt x="1632988" y="3485595"/>
                    <a:pt x="1667912" y="3488455"/>
                  </a:cubicBezTo>
                  <a:cubicBezTo>
                    <a:pt x="1685330" y="3490101"/>
                    <a:pt x="1702749" y="3491661"/>
                    <a:pt x="1720255" y="3492441"/>
                  </a:cubicBezTo>
                  <a:cubicBezTo>
                    <a:pt x="1737760" y="3493309"/>
                    <a:pt x="1755180" y="3494695"/>
                    <a:pt x="1772771" y="3495215"/>
                  </a:cubicBezTo>
                  <a:lnTo>
                    <a:pt x="1825462" y="3496428"/>
                  </a:lnTo>
                  <a:cubicBezTo>
                    <a:pt x="1842968" y="3496862"/>
                    <a:pt x="1860646" y="3496254"/>
                    <a:pt x="1878238" y="3496167"/>
                  </a:cubicBezTo>
                  <a:lnTo>
                    <a:pt x="1904671" y="3495907"/>
                  </a:lnTo>
                  <a:cubicBezTo>
                    <a:pt x="1913250" y="3495648"/>
                    <a:pt x="1921656" y="3495128"/>
                    <a:pt x="1930149" y="3494782"/>
                  </a:cubicBezTo>
                  <a:cubicBezTo>
                    <a:pt x="1938642" y="3494348"/>
                    <a:pt x="1947135" y="3494088"/>
                    <a:pt x="1955541" y="3493482"/>
                  </a:cubicBezTo>
                  <a:lnTo>
                    <a:pt x="1980846" y="3491401"/>
                  </a:lnTo>
                  <a:cubicBezTo>
                    <a:pt x="2014556" y="3488716"/>
                    <a:pt x="2048009" y="3484208"/>
                    <a:pt x="2081199" y="3479010"/>
                  </a:cubicBezTo>
                  <a:cubicBezTo>
                    <a:pt x="2214051" y="3456996"/>
                    <a:pt x="2341789" y="3413926"/>
                    <a:pt x="2463462" y="3353524"/>
                  </a:cubicBezTo>
                  <a:cubicBezTo>
                    <a:pt x="2585568" y="3293814"/>
                    <a:pt x="2701781" y="3217378"/>
                    <a:pt x="2816606" y="3133490"/>
                  </a:cubicBezTo>
                  <a:cubicBezTo>
                    <a:pt x="2845291" y="3112605"/>
                    <a:pt x="2873803" y="3090853"/>
                    <a:pt x="2902227" y="3068842"/>
                  </a:cubicBezTo>
                  <a:cubicBezTo>
                    <a:pt x="2930826" y="3046917"/>
                    <a:pt x="2959337" y="3024644"/>
                    <a:pt x="2987849" y="3002026"/>
                  </a:cubicBezTo>
                  <a:lnTo>
                    <a:pt x="3161258" y="2863368"/>
                  </a:lnTo>
                  <a:cubicBezTo>
                    <a:pt x="3280244" y="2768994"/>
                    <a:pt x="3400357" y="2681119"/>
                    <a:pt x="3517696" y="2594978"/>
                  </a:cubicBezTo>
                  <a:cubicBezTo>
                    <a:pt x="3634949" y="2508836"/>
                    <a:pt x="3747781" y="2421829"/>
                    <a:pt x="3849781" y="2328061"/>
                  </a:cubicBezTo>
                  <a:cubicBezTo>
                    <a:pt x="3951782" y="2234467"/>
                    <a:pt x="4043903" y="2134719"/>
                    <a:pt x="4115313" y="2022147"/>
                  </a:cubicBezTo>
                  <a:cubicBezTo>
                    <a:pt x="4151016" y="1965904"/>
                    <a:pt x="4181521" y="1906627"/>
                    <a:pt x="4205786" y="1844318"/>
                  </a:cubicBezTo>
                  <a:cubicBezTo>
                    <a:pt x="4230225" y="1782095"/>
                    <a:pt x="4247817" y="1716926"/>
                    <a:pt x="4260902" y="1650024"/>
                  </a:cubicBezTo>
                  <a:cubicBezTo>
                    <a:pt x="4267402" y="1616572"/>
                    <a:pt x="4272602" y="1582515"/>
                    <a:pt x="4276155" y="1548110"/>
                  </a:cubicBezTo>
                  <a:cubicBezTo>
                    <a:pt x="4277195" y="1539531"/>
                    <a:pt x="4277889" y="1530864"/>
                    <a:pt x="4278669" y="1522285"/>
                  </a:cubicBezTo>
                  <a:cubicBezTo>
                    <a:pt x="4279361" y="1513618"/>
                    <a:pt x="4280229" y="1505126"/>
                    <a:pt x="4280575" y="1495940"/>
                  </a:cubicBezTo>
                  <a:lnTo>
                    <a:pt x="4283348" y="1441517"/>
                  </a:lnTo>
                  <a:cubicBezTo>
                    <a:pt x="4285861" y="1368895"/>
                    <a:pt x="4284301" y="1296186"/>
                    <a:pt x="4278582" y="1223910"/>
                  </a:cubicBezTo>
                  <a:cubicBezTo>
                    <a:pt x="4273036" y="1151549"/>
                    <a:pt x="4262376" y="1079793"/>
                    <a:pt x="4247990" y="1008990"/>
                  </a:cubicBezTo>
                  <a:cubicBezTo>
                    <a:pt x="4233431" y="938189"/>
                    <a:pt x="4215232" y="868339"/>
                    <a:pt x="4196080" y="799270"/>
                  </a:cubicBezTo>
                  <a:cubicBezTo>
                    <a:pt x="4157862" y="661046"/>
                    <a:pt x="4115658" y="524642"/>
                    <a:pt x="4062015" y="392396"/>
                  </a:cubicBezTo>
                  <a:cubicBezTo>
                    <a:pt x="4035151" y="326360"/>
                    <a:pt x="4005165" y="261537"/>
                    <a:pt x="3970675" y="199228"/>
                  </a:cubicBezTo>
                  <a:cubicBezTo>
                    <a:pt x="3962269" y="183543"/>
                    <a:pt x="3952995" y="168290"/>
                    <a:pt x="3944070" y="152951"/>
                  </a:cubicBezTo>
                  <a:cubicBezTo>
                    <a:pt x="3934883" y="137699"/>
                    <a:pt x="3925350" y="122706"/>
                    <a:pt x="3916078" y="107540"/>
                  </a:cubicBezTo>
                  <a:lnTo>
                    <a:pt x="3886439" y="63170"/>
                  </a:lnTo>
                  <a:lnTo>
                    <a:pt x="3855502" y="19753"/>
                  </a:lnTo>
                  <a:close/>
                  <a:moveTo>
                    <a:pt x="143864" y="0"/>
                  </a:moveTo>
                  <a:lnTo>
                    <a:pt x="437641" y="0"/>
                  </a:lnTo>
                  <a:lnTo>
                    <a:pt x="429955" y="6407"/>
                  </a:lnTo>
                  <a:cubicBezTo>
                    <a:pt x="323796" y="102687"/>
                    <a:pt x="225436" y="207721"/>
                    <a:pt x="137300" y="320554"/>
                  </a:cubicBezTo>
                  <a:cubicBezTo>
                    <a:pt x="93146" y="376884"/>
                    <a:pt x="51592" y="435250"/>
                    <a:pt x="12931" y="495447"/>
                  </a:cubicBezTo>
                  <a:lnTo>
                    <a:pt x="0" y="517906"/>
                  </a:lnTo>
                  <a:lnTo>
                    <a:pt x="0" y="176135"/>
                  </a:lnTo>
                  <a:lnTo>
                    <a:pt x="125001" y="1982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F5A22C1F-1C9F-4DFC-AD2E-4BF0D7713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42" y="0"/>
              <a:ext cx="4452858" cy="3729027"/>
            </a:xfrm>
            <a:custGeom>
              <a:avLst/>
              <a:gdLst>
                <a:gd name="connsiteX0" fmla="*/ 3491469 w 4452858"/>
                <a:gd name="connsiteY0" fmla="*/ 0 h 3729027"/>
                <a:gd name="connsiteX1" fmla="*/ 4038310 w 4452858"/>
                <a:gd name="connsiteY1" fmla="*/ 0 h 3729027"/>
                <a:gd name="connsiteX2" fmla="*/ 4126393 w 4452858"/>
                <a:gd name="connsiteY2" fmla="*/ 144253 h 3729027"/>
                <a:gd name="connsiteX3" fmla="*/ 4452858 w 4452858"/>
                <a:gd name="connsiteY3" fmla="*/ 1509806 h 3729027"/>
                <a:gd name="connsiteX4" fmla="*/ 3318809 w 4452858"/>
                <a:gd name="connsiteY4" fmla="*/ 3104286 h 3729027"/>
                <a:gd name="connsiteX5" fmla="*/ 1929716 w 4452858"/>
                <a:gd name="connsiteY5" fmla="*/ 3729027 h 3729027"/>
                <a:gd name="connsiteX6" fmla="*/ 92844 w 4452858"/>
                <a:gd name="connsiteY6" fmla="*/ 2672799 h 3729027"/>
                <a:gd name="connsiteX7" fmla="*/ 0 w 4452858"/>
                <a:gd name="connsiteY7" fmla="*/ 2540909 h 3729027"/>
                <a:gd name="connsiteX8" fmla="*/ 0 w 4452858"/>
                <a:gd name="connsiteY8" fmla="*/ 1684718 h 3729027"/>
                <a:gd name="connsiteX9" fmla="*/ 380 w 4452858"/>
                <a:gd name="connsiteY9" fmla="*/ 1686965 h 3729027"/>
                <a:gd name="connsiteX10" fmla="*/ 293898 w 4452858"/>
                <a:gd name="connsiteY10" fmla="*/ 2207948 h 3729027"/>
                <a:gd name="connsiteX11" fmla="*/ 451448 w 4452858"/>
                <a:gd name="connsiteY11" fmla="*/ 2429541 h 3729027"/>
                <a:gd name="connsiteX12" fmla="*/ 1929803 w 4452858"/>
                <a:gd name="connsiteY12" fmla="*/ 3295720 h 3729027"/>
                <a:gd name="connsiteX13" fmla="*/ 3052066 w 4452858"/>
                <a:gd name="connsiteY13" fmla="*/ 2762840 h 3729027"/>
                <a:gd name="connsiteX14" fmla="*/ 3188643 w 4452858"/>
                <a:gd name="connsiteY14" fmla="*/ 2657026 h 3729027"/>
                <a:gd name="connsiteX15" fmla="*/ 3809831 w 4452858"/>
                <a:gd name="connsiteY15" fmla="*/ 2103868 h 3729027"/>
                <a:gd name="connsiteX16" fmla="*/ 4019638 w 4452858"/>
                <a:gd name="connsiteY16" fmla="*/ 1509806 h 3729027"/>
                <a:gd name="connsiteX17" fmla="*/ 3548634 w 4452858"/>
                <a:gd name="connsiteY17" fmla="*/ 61263 h 3729027"/>
                <a:gd name="connsiteX18" fmla="*/ 185138 w 4452858"/>
                <a:gd name="connsiteY18" fmla="*/ 0 h 3729027"/>
                <a:gd name="connsiteX19" fmla="*/ 834013 w 4452858"/>
                <a:gd name="connsiteY19" fmla="*/ 0 h 3729027"/>
                <a:gd name="connsiteX20" fmla="*/ 691153 w 4452858"/>
                <a:gd name="connsiteY20" fmla="*/ 111873 h 3729027"/>
                <a:gd name="connsiteX21" fmla="*/ 170145 w 4452858"/>
                <a:gd name="connsiteY21" fmla="*/ 757933 h 3729027"/>
                <a:gd name="connsiteX22" fmla="*/ 28693 w 4452858"/>
                <a:gd name="connsiteY22" fmla="*/ 1128897 h 3729027"/>
                <a:gd name="connsiteX23" fmla="*/ 0 w 4452858"/>
                <a:gd name="connsiteY23" fmla="*/ 1281783 h 3729027"/>
                <a:gd name="connsiteX24" fmla="*/ 0 w 4452858"/>
                <a:gd name="connsiteY24" fmla="*/ 222263 h 3729027"/>
                <a:gd name="connsiteX25" fmla="*/ 56950 w 4452858"/>
                <a:gd name="connsiteY25" fmla="*/ 144253 h 372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52858" h="3729027">
                  <a:moveTo>
                    <a:pt x="3491469" y="0"/>
                  </a:moveTo>
                  <a:lnTo>
                    <a:pt x="4038310" y="0"/>
                  </a:lnTo>
                  <a:lnTo>
                    <a:pt x="4126393" y="144253"/>
                  </a:lnTo>
                  <a:cubicBezTo>
                    <a:pt x="4339509" y="534059"/>
                    <a:pt x="4452858" y="1003975"/>
                    <a:pt x="4452858" y="1509806"/>
                  </a:cubicBezTo>
                  <a:cubicBezTo>
                    <a:pt x="4452858" y="2290190"/>
                    <a:pt x="3890946" y="2657200"/>
                    <a:pt x="3318809" y="3104286"/>
                  </a:cubicBezTo>
                  <a:cubicBezTo>
                    <a:pt x="2902054" y="3429958"/>
                    <a:pt x="2500553" y="3729027"/>
                    <a:pt x="1929716" y="3729027"/>
                  </a:cubicBezTo>
                  <a:cubicBezTo>
                    <a:pt x="1083208" y="3729027"/>
                    <a:pt x="533602" y="3322499"/>
                    <a:pt x="92844" y="2672799"/>
                  </a:cubicBezTo>
                  <a:lnTo>
                    <a:pt x="0" y="2540909"/>
                  </a:lnTo>
                  <a:lnTo>
                    <a:pt x="0" y="1684718"/>
                  </a:lnTo>
                  <a:lnTo>
                    <a:pt x="380" y="1686965"/>
                  </a:lnTo>
                  <a:cubicBezTo>
                    <a:pt x="38821" y="1851705"/>
                    <a:pt x="135502" y="1990731"/>
                    <a:pt x="293898" y="2207948"/>
                  </a:cubicBezTo>
                  <a:cubicBezTo>
                    <a:pt x="344854" y="2277797"/>
                    <a:pt x="397545" y="2350072"/>
                    <a:pt x="451448" y="2429541"/>
                  </a:cubicBezTo>
                  <a:cubicBezTo>
                    <a:pt x="863349" y="3036689"/>
                    <a:pt x="1305494" y="3295720"/>
                    <a:pt x="1929803" y="3295720"/>
                  </a:cubicBezTo>
                  <a:cubicBezTo>
                    <a:pt x="2339537" y="3295720"/>
                    <a:pt x="2640164" y="3084700"/>
                    <a:pt x="3052066" y="2762840"/>
                  </a:cubicBezTo>
                  <a:cubicBezTo>
                    <a:pt x="3098083" y="2726876"/>
                    <a:pt x="3144100" y="2691345"/>
                    <a:pt x="3188643" y="2657026"/>
                  </a:cubicBezTo>
                  <a:cubicBezTo>
                    <a:pt x="3430081" y="2470792"/>
                    <a:pt x="3658087" y="2294870"/>
                    <a:pt x="3809831" y="2103868"/>
                  </a:cubicBezTo>
                  <a:cubicBezTo>
                    <a:pt x="3954901" y="1921273"/>
                    <a:pt x="4019638" y="1738071"/>
                    <a:pt x="4019638" y="1509806"/>
                  </a:cubicBezTo>
                  <a:cubicBezTo>
                    <a:pt x="4019638" y="937667"/>
                    <a:pt x="3852382" y="423246"/>
                    <a:pt x="3548634" y="61263"/>
                  </a:cubicBezTo>
                  <a:close/>
                  <a:moveTo>
                    <a:pt x="185138" y="0"/>
                  </a:moveTo>
                  <a:lnTo>
                    <a:pt x="834013" y="0"/>
                  </a:lnTo>
                  <a:lnTo>
                    <a:pt x="691153" y="111873"/>
                  </a:lnTo>
                  <a:cubicBezTo>
                    <a:pt x="468086" y="302962"/>
                    <a:pt x="292771" y="520394"/>
                    <a:pt x="170145" y="757933"/>
                  </a:cubicBezTo>
                  <a:cubicBezTo>
                    <a:pt x="107489" y="879345"/>
                    <a:pt x="60259" y="1003292"/>
                    <a:pt x="28693" y="1128897"/>
                  </a:cubicBezTo>
                  <a:lnTo>
                    <a:pt x="0" y="1281783"/>
                  </a:lnTo>
                  <a:lnTo>
                    <a:pt x="0" y="222263"/>
                  </a:lnTo>
                  <a:lnTo>
                    <a:pt x="56950" y="144253"/>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33">
              <a:extLst>
                <a:ext uri="{FF2B5EF4-FFF2-40B4-BE49-F238E27FC236}">
                  <a16:creationId xmlns:a16="http://schemas.microsoft.com/office/drawing/2014/main" id="{44BBFF0F-32AB-4101-8F9E-5FB2BDAD4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42" y="0"/>
              <a:ext cx="4452858" cy="3729027"/>
            </a:xfrm>
            <a:custGeom>
              <a:avLst/>
              <a:gdLst>
                <a:gd name="connsiteX0" fmla="*/ 185138 w 4452858"/>
                <a:gd name="connsiteY0" fmla="*/ 0 h 3729027"/>
                <a:gd name="connsiteX1" fmla="*/ 986505 w 4452858"/>
                <a:gd name="connsiteY1" fmla="*/ 0 h 3729027"/>
                <a:gd name="connsiteX2" fmla="*/ 913397 w 4452858"/>
                <a:gd name="connsiteY2" fmla="*/ 47750 h 3729027"/>
                <a:gd name="connsiteX3" fmla="*/ 747482 w 4452858"/>
                <a:gd name="connsiteY3" fmla="*/ 177649 h 3729027"/>
                <a:gd name="connsiteX4" fmla="*/ 247101 w 4452858"/>
                <a:gd name="connsiteY4" fmla="*/ 797624 h 3729027"/>
                <a:gd name="connsiteX5" fmla="*/ 67798 w 4452858"/>
                <a:gd name="connsiteY5" fmla="*/ 1509806 h 3729027"/>
                <a:gd name="connsiteX6" fmla="*/ 363833 w 4452858"/>
                <a:gd name="connsiteY6" fmla="*/ 2156904 h 3729027"/>
                <a:gd name="connsiteX7" fmla="*/ 523117 w 4452858"/>
                <a:gd name="connsiteY7" fmla="*/ 2380924 h 3729027"/>
                <a:gd name="connsiteX8" fmla="*/ 1130785 w 4452858"/>
                <a:gd name="connsiteY8" fmla="*/ 3001246 h 3729027"/>
                <a:gd name="connsiteX9" fmla="*/ 1929716 w 4452858"/>
                <a:gd name="connsiteY9" fmla="*/ 3209058 h 3729027"/>
                <a:gd name="connsiteX10" fmla="*/ 2443616 w 4452858"/>
                <a:gd name="connsiteY10" fmla="*/ 3076727 h 3729027"/>
                <a:gd name="connsiteX11" fmla="*/ 2998596 w 4452858"/>
                <a:gd name="connsiteY11" fmla="*/ 2694637 h 3729027"/>
                <a:gd name="connsiteX12" fmla="*/ 3135607 w 4452858"/>
                <a:gd name="connsiteY12" fmla="*/ 2588478 h 3729027"/>
                <a:gd name="connsiteX13" fmla="*/ 3741889 w 4452858"/>
                <a:gd name="connsiteY13" fmla="*/ 2049965 h 3729027"/>
                <a:gd name="connsiteX14" fmla="*/ 3932891 w 4452858"/>
                <a:gd name="connsiteY14" fmla="*/ 1509806 h 3729027"/>
                <a:gd name="connsiteX15" fmla="*/ 3482165 w 4452858"/>
                <a:gd name="connsiteY15" fmla="*/ 116986 h 3729027"/>
                <a:gd name="connsiteX16" fmla="*/ 3373043 w 4452858"/>
                <a:gd name="connsiteY16" fmla="*/ 0 h 3729027"/>
                <a:gd name="connsiteX17" fmla="*/ 4038310 w 4452858"/>
                <a:gd name="connsiteY17" fmla="*/ 0 h 3729027"/>
                <a:gd name="connsiteX18" fmla="*/ 4126393 w 4452858"/>
                <a:gd name="connsiteY18" fmla="*/ 144253 h 3729027"/>
                <a:gd name="connsiteX19" fmla="*/ 4452858 w 4452858"/>
                <a:gd name="connsiteY19" fmla="*/ 1509806 h 3729027"/>
                <a:gd name="connsiteX20" fmla="*/ 3318809 w 4452858"/>
                <a:gd name="connsiteY20" fmla="*/ 3104286 h 3729027"/>
                <a:gd name="connsiteX21" fmla="*/ 1929716 w 4452858"/>
                <a:gd name="connsiteY21" fmla="*/ 3729027 h 3729027"/>
                <a:gd name="connsiteX22" fmla="*/ 92844 w 4452858"/>
                <a:gd name="connsiteY22" fmla="*/ 2672799 h 3729027"/>
                <a:gd name="connsiteX23" fmla="*/ 0 w 4452858"/>
                <a:gd name="connsiteY23" fmla="*/ 2540909 h 3729027"/>
                <a:gd name="connsiteX24" fmla="*/ 0 w 4452858"/>
                <a:gd name="connsiteY24" fmla="*/ 222263 h 3729027"/>
                <a:gd name="connsiteX25" fmla="*/ 56950 w 4452858"/>
                <a:gd name="connsiteY25" fmla="*/ 144253 h 372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52858" h="3729027">
                  <a:moveTo>
                    <a:pt x="185138" y="0"/>
                  </a:moveTo>
                  <a:lnTo>
                    <a:pt x="986505" y="0"/>
                  </a:lnTo>
                  <a:lnTo>
                    <a:pt x="913397" y="47750"/>
                  </a:lnTo>
                  <a:cubicBezTo>
                    <a:pt x="855880" y="88897"/>
                    <a:pt x="800433" y="132282"/>
                    <a:pt x="747482" y="177649"/>
                  </a:cubicBezTo>
                  <a:cubicBezTo>
                    <a:pt x="535943" y="358858"/>
                    <a:pt x="362967" y="573258"/>
                    <a:pt x="247101" y="797624"/>
                  </a:cubicBezTo>
                  <a:cubicBezTo>
                    <a:pt x="128115" y="1028056"/>
                    <a:pt x="67798" y="1267673"/>
                    <a:pt x="67798" y="1509806"/>
                  </a:cubicBezTo>
                  <a:cubicBezTo>
                    <a:pt x="67798" y="1741191"/>
                    <a:pt x="158533" y="1875430"/>
                    <a:pt x="363833" y="2156904"/>
                  </a:cubicBezTo>
                  <a:cubicBezTo>
                    <a:pt x="415223" y="2227360"/>
                    <a:pt x="468346" y="2300242"/>
                    <a:pt x="523117" y="2380924"/>
                  </a:cubicBezTo>
                  <a:cubicBezTo>
                    <a:pt x="716804" y="2666387"/>
                    <a:pt x="915519" y="2869346"/>
                    <a:pt x="1130785" y="3001246"/>
                  </a:cubicBezTo>
                  <a:cubicBezTo>
                    <a:pt x="1358964" y="3141116"/>
                    <a:pt x="1620335" y="3209058"/>
                    <a:pt x="1929716" y="3209058"/>
                  </a:cubicBezTo>
                  <a:cubicBezTo>
                    <a:pt x="2105291" y="3209058"/>
                    <a:pt x="2268560" y="3167028"/>
                    <a:pt x="2443616" y="3076727"/>
                  </a:cubicBezTo>
                  <a:cubicBezTo>
                    <a:pt x="2623352" y="2984000"/>
                    <a:pt x="2801267" y="2848808"/>
                    <a:pt x="2998596" y="2694637"/>
                  </a:cubicBezTo>
                  <a:cubicBezTo>
                    <a:pt x="3044873" y="2658500"/>
                    <a:pt x="3090975" y="2622883"/>
                    <a:pt x="3135607" y="2588478"/>
                  </a:cubicBezTo>
                  <a:cubicBezTo>
                    <a:pt x="3372711" y="2405536"/>
                    <a:pt x="3596645" y="2232733"/>
                    <a:pt x="3741889" y="2049965"/>
                  </a:cubicBezTo>
                  <a:cubicBezTo>
                    <a:pt x="3875781" y="1881496"/>
                    <a:pt x="3932891" y="1719959"/>
                    <a:pt x="3932891" y="1509806"/>
                  </a:cubicBezTo>
                  <a:cubicBezTo>
                    <a:pt x="3932891" y="958034"/>
                    <a:pt x="3772827" y="463371"/>
                    <a:pt x="3482165" y="116986"/>
                  </a:cubicBezTo>
                  <a:lnTo>
                    <a:pt x="3373043" y="0"/>
                  </a:lnTo>
                  <a:lnTo>
                    <a:pt x="4038310" y="0"/>
                  </a:lnTo>
                  <a:lnTo>
                    <a:pt x="4126393" y="144253"/>
                  </a:lnTo>
                  <a:cubicBezTo>
                    <a:pt x="4339509" y="534059"/>
                    <a:pt x="4452858" y="1003975"/>
                    <a:pt x="4452858" y="1509806"/>
                  </a:cubicBezTo>
                  <a:cubicBezTo>
                    <a:pt x="4452858" y="2290190"/>
                    <a:pt x="3890946" y="2657200"/>
                    <a:pt x="3318809" y="3104286"/>
                  </a:cubicBezTo>
                  <a:cubicBezTo>
                    <a:pt x="2902054" y="3429958"/>
                    <a:pt x="2500553" y="3729027"/>
                    <a:pt x="1929716" y="3729027"/>
                  </a:cubicBezTo>
                  <a:cubicBezTo>
                    <a:pt x="1083208" y="3729027"/>
                    <a:pt x="533602" y="3322499"/>
                    <a:pt x="92844" y="2672799"/>
                  </a:cubicBezTo>
                  <a:lnTo>
                    <a:pt x="0" y="2540909"/>
                  </a:lnTo>
                  <a:lnTo>
                    <a:pt x="0" y="222263"/>
                  </a:lnTo>
                  <a:lnTo>
                    <a:pt x="56950" y="144253"/>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35" name="Freeform: Shape 34">
              <a:extLst>
                <a:ext uri="{FF2B5EF4-FFF2-40B4-BE49-F238E27FC236}">
                  <a16:creationId xmlns:a16="http://schemas.microsoft.com/office/drawing/2014/main" id="{3F8E6D8D-90E6-4613-AA16-1E08EDD25E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42" y="0"/>
              <a:ext cx="4656944" cy="4026189"/>
            </a:xfrm>
            <a:custGeom>
              <a:avLst/>
              <a:gdLst>
                <a:gd name="connsiteX0" fmla="*/ 1945140 w 4656944"/>
                <a:gd name="connsiteY0" fmla="*/ 3991264 h 4026189"/>
                <a:gd name="connsiteX1" fmla="*/ 1959526 w 4656944"/>
                <a:gd name="connsiteY1" fmla="*/ 3991438 h 4026189"/>
                <a:gd name="connsiteX2" fmla="*/ 1972179 w 4656944"/>
                <a:gd name="connsiteY2" fmla="*/ 3991351 h 4026189"/>
                <a:gd name="connsiteX3" fmla="*/ 1945140 w 4656944"/>
                <a:gd name="connsiteY3" fmla="*/ 3991264 h 4026189"/>
                <a:gd name="connsiteX4" fmla="*/ 3966403 w 4656944"/>
                <a:gd name="connsiteY4" fmla="*/ 0 h 4026189"/>
                <a:gd name="connsiteX5" fmla="*/ 4231031 w 4656944"/>
                <a:gd name="connsiteY5" fmla="*/ 0 h 4026189"/>
                <a:gd name="connsiteX6" fmla="*/ 4309866 w 4656944"/>
                <a:gd name="connsiteY6" fmla="*/ 126953 h 4026189"/>
                <a:gd name="connsiteX7" fmla="*/ 4656944 w 4656944"/>
                <a:gd name="connsiteY7" fmla="*/ 1425485 h 4026189"/>
                <a:gd name="connsiteX8" fmla="*/ 4452596 w 4656944"/>
                <a:gd name="connsiteY8" fmla="*/ 2437688 h 4026189"/>
                <a:gd name="connsiteX9" fmla="*/ 3895452 w 4656944"/>
                <a:gd name="connsiteY9" fmla="*/ 3264090 h 4026189"/>
                <a:gd name="connsiteX10" fmla="*/ 3069051 w 4656944"/>
                <a:gd name="connsiteY10" fmla="*/ 3821235 h 4026189"/>
                <a:gd name="connsiteX11" fmla="*/ 2057107 w 4656944"/>
                <a:gd name="connsiteY11" fmla="*/ 4025583 h 4026189"/>
                <a:gd name="connsiteX12" fmla="*/ 2036916 w 4656944"/>
                <a:gd name="connsiteY12" fmla="*/ 4025322 h 4026189"/>
                <a:gd name="connsiteX13" fmla="*/ 2027036 w 4656944"/>
                <a:gd name="connsiteY13" fmla="*/ 4025149 h 4026189"/>
                <a:gd name="connsiteX14" fmla="*/ 2005458 w 4656944"/>
                <a:gd name="connsiteY14" fmla="*/ 4025928 h 4026189"/>
                <a:gd name="connsiteX15" fmla="*/ 2004937 w 4656944"/>
                <a:gd name="connsiteY15" fmla="*/ 4025928 h 4026189"/>
                <a:gd name="connsiteX16" fmla="*/ 2004418 w 4656944"/>
                <a:gd name="connsiteY16" fmla="*/ 4025928 h 4026189"/>
                <a:gd name="connsiteX17" fmla="*/ 1972700 w 4656944"/>
                <a:gd name="connsiteY17" fmla="*/ 4026102 h 4026189"/>
                <a:gd name="connsiteX18" fmla="*/ 1959526 w 4656944"/>
                <a:gd name="connsiteY18" fmla="*/ 4026189 h 4026189"/>
                <a:gd name="connsiteX19" fmla="*/ 1919922 w 4656944"/>
                <a:gd name="connsiteY19" fmla="*/ 4025583 h 4026189"/>
                <a:gd name="connsiteX20" fmla="*/ 1908656 w 4656944"/>
                <a:gd name="connsiteY20" fmla="*/ 4025322 h 4026189"/>
                <a:gd name="connsiteX21" fmla="*/ 1799030 w 4656944"/>
                <a:gd name="connsiteY21" fmla="*/ 4020902 h 4026189"/>
                <a:gd name="connsiteX22" fmla="*/ 1782305 w 4656944"/>
                <a:gd name="connsiteY22" fmla="*/ 4020036 h 4026189"/>
                <a:gd name="connsiteX23" fmla="*/ 1781784 w 4656944"/>
                <a:gd name="connsiteY23" fmla="*/ 4020036 h 4026189"/>
                <a:gd name="connsiteX24" fmla="*/ 1781265 w 4656944"/>
                <a:gd name="connsiteY24" fmla="*/ 4019949 h 4026189"/>
                <a:gd name="connsiteX25" fmla="*/ 1765839 w 4656944"/>
                <a:gd name="connsiteY25" fmla="*/ 4018649 h 4026189"/>
                <a:gd name="connsiteX26" fmla="*/ 1655000 w 4656944"/>
                <a:gd name="connsiteY26" fmla="*/ 4007816 h 4026189"/>
                <a:gd name="connsiteX27" fmla="*/ 1402382 w 4656944"/>
                <a:gd name="connsiteY27" fmla="*/ 3964573 h 4026189"/>
                <a:gd name="connsiteX28" fmla="*/ 1154617 w 4656944"/>
                <a:gd name="connsiteY28" fmla="*/ 3889696 h 4026189"/>
                <a:gd name="connsiteX29" fmla="*/ 918639 w 4656944"/>
                <a:gd name="connsiteY29" fmla="*/ 3780850 h 4026189"/>
                <a:gd name="connsiteX30" fmla="*/ 741589 w 4656944"/>
                <a:gd name="connsiteY30" fmla="*/ 3668278 h 4026189"/>
                <a:gd name="connsiteX31" fmla="*/ 103549 w 4656944"/>
                <a:gd name="connsiteY31" fmla="*/ 3140728 h 4026189"/>
                <a:gd name="connsiteX32" fmla="*/ 0 w 4656944"/>
                <a:gd name="connsiteY32" fmla="*/ 3015106 h 4026189"/>
                <a:gd name="connsiteX33" fmla="*/ 0 w 4656944"/>
                <a:gd name="connsiteY33" fmla="*/ 2484097 h 4026189"/>
                <a:gd name="connsiteX34" fmla="*/ 17188 w 4656944"/>
                <a:gd name="connsiteY34" fmla="*/ 2506324 h 4026189"/>
                <a:gd name="connsiteX35" fmla="*/ 75252 w 4656944"/>
                <a:gd name="connsiteY35" fmla="*/ 2580765 h 4026189"/>
                <a:gd name="connsiteX36" fmla="*/ 148653 w 4656944"/>
                <a:gd name="connsiteY36" fmla="*/ 2676699 h 4026189"/>
                <a:gd name="connsiteX37" fmla="*/ 186177 w 4656944"/>
                <a:gd name="connsiteY37" fmla="*/ 2727656 h 4026189"/>
                <a:gd name="connsiteX38" fmla="*/ 219802 w 4656944"/>
                <a:gd name="connsiteY38" fmla="*/ 2773414 h 4026189"/>
                <a:gd name="connsiteX39" fmla="*/ 219975 w 4656944"/>
                <a:gd name="connsiteY39" fmla="*/ 2773586 h 4026189"/>
                <a:gd name="connsiteX40" fmla="*/ 220149 w 4656944"/>
                <a:gd name="connsiteY40" fmla="*/ 2773760 h 4026189"/>
                <a:gd name="connsiteX41" fmla="*/ 278992 w 4656944"/>
                <a:gd name="connsiteY41" fmla="*/ 2851322 h 4026189"/>
                <a:gd name="connsiteX42" fmla="*/ 290344 w 4656944"/>
                <a:gd name="connsiteY42" fmla="*/ 2865967 h 4026189"/>
                <a:gd name="connsiteX43" fmla="*/ 296065 w 4656944"/>
                <a:gd name="connsiteY43" fmla="*/ 2873075 h 4026189"/>
                <a:gd name="connsiteX44" fmla="*/ 363834 w 4656944"/>
                <a:gd name="connsiteY44" fmla="*/ 2955229 h 4026189"/>
                <a:gd name="connsiteX45" fmla="*/ 519304 w 4656944"/>
                <a:gd name="connsiteY45" fmla="*/ 3123178 h 4026189"/>
                <a:gd name="connsiteX46" fmla="*/ 867075 w 4656944"/>
                <a:gd name="connsiteY46" fmla="*/ 3402488 h 4026189"/>
                <a:gd name="connsiteX47" fmla="*/ 1058596 w 4656944"/>
                <a:gd name="connsiteY47" fmla="*/ 3507088 h 4026189"/>
                <a:gd name="connsiteX48" fmla="*/ 1058770 w 4656944"/>
                <a:gd name="connsiteY48" fmla="*/ 3507175 h 4026189"/>
                <a:gd name="connsiteX49" fmla="*/ 1058943 w 4656944"/>
                <a:gd name="connsiteY49" fmla="*/ 3507262 h 4026189"/>
                <a:gd name="connsiteX50" fmla="*/ 1261123 w 4656944"/>
                <a:gd name="connsiteY50" fmla="*/ 3586297 h 4026189"/>
                <a:gd name="connsiteX51" fmla="*/ 1472230 w 4656944"/>
                <a:gd name="connsiteY51" fmla="*/ 3640980 h 4026189"/>
                <a:gd name="connsiteX52" fmla="*/ 1579344 w 4656944"/>
                <a:gd name="connsiteY52" fmla="*/ 3659005 h 4026189"/>
                <a:gd name="connsiteX53" fmla="*/ 1686890 w 4656944"/>
                <a:gd name="connsiteY53" fmla="*/ 3671225 h 4026189"/>
                <a:gd name="connsiteX54" fmla="*/ 1909524 w 4656944"/>
                <a:gd name="connsiteY54" fmla="*/ 3680931 h 4026189"/>
                <a:gd name="connsiteX55" fmla="*/ 1920703 w 4656944"/>
                <a:gd name="connsiteY55" fmla="*/ 3680931 h 4026189"/>
                <a:gd name="connsiteX56" fmla="*/ 1935434 w 4656944"/>
                <a:gd name="connsiteY56" fmla="*/ 3681018 h 4026189"/>
                <a:gd name="connsiteX57" fmla="*/ 1964120 w 4656944"/>
                <a:gd name="connsiteY57" fmla="*/ 3680584 h 4026189"/>
                <a:gd name="connsiteX58" fmla="*/ 1964379 w 4656944"/>
                <a:gd name="connsiteY58" fmla="*/ 3680584 h 4026189"/>
                <a:gd name="connsiteX59" fmla="*/ 1964639 w 4656944"/>
                <a:gd name="connsiteY59" fmla="*/ 3680584 h 4026189"/>
                <a:gd name="connsiteX60" fmla="*/ 1991591 w 4656944"/>
                <a:gd name="connsiteY60" fmla="*/ 3679891 h 4026189"/>
                <a:gd name="connsiteX61" fmla="*/ 2018717 w 4656944"/>
                <a:gd name="connsiteY61" fmla="*/ 3678503 h 4026189"/>
                <a:gd name="connsiteX62" fmla="*/ 2124963 w 4656944"/>
                <a:gd name="connsiteY62" fmla="*/ 3669231 h 4026189"/>
                <a:gd name="connsiteX63" fmla="*/ 2535738 w 4656944"/>
                <a:gd name="connsiteY63" fmla="*/ 3558218 h 4026189"/>
                <a:gd name="connsiteX64" fmla="*/ 2730812 w 4656944"/>
                <a:gd name="connsiteY64" fmla="*/ 3461503 h 4026189"/>
                <a:gd name="connsiteX65" fmla="*/ 2920080 w 4656944"/>
                <a:gd name="connsiteY65" fmla="*/ 3343298 h 4026189"/>
                <a:gd name="connsiteX66" fmla="*/ 3105101 w 4656944"/>
                <a:gd name="connsiteY66" fmla="*/ 3208887 h 4026189"/>
                <a:gd name="connsiteX67" fmla="*/ 3196443 w 4656944"/>
                <a:gd name="connsiteY67" fmla="*/ 3137650 h 4026189"/>
                <a:gd name="connsiteX68" fmla="*/ 3289603 w 4656944"/>
                <a:gd name="connsiteY68" fmla="*/ 3063123 h 4026189"/>
                <a:gd name="connsiteX69" fmla="*/ 3446634 w 4656944"/>
                <a:gd name="connsiteY69" fmla="*/ 2940150 h 4026189"/>
                <a:gd name="connsiteX70" fmla="*/ 3662420 w 4656944"/>
                <a:gd name="connsiteY70" fmla="*/ 2769601 h 4026189"/>
                <a:gd name="connsiteX71" fmla="*/ 3998319 w 4656944"/>
                <a:gd name="connsiteY71" fmla="*/ 2463860 h 4026189"/>
                <a:gd name="connsiteX72" fmla="*/ 4137238 w 4656944"/>
                <a:gd name="connsiteY72" fmla="*/ 2295217 h 4026189"/>
                <a:gd name="connsiteX73" fmla="*/ 4247124 w 4656944"/>
                <a:gd name="connsiteY73" fmla="*/ 2111582 h 4026189"/>
                <a:gd name="connsiteX74" fmla="*/ 4361949 w 4656944"/>
                <a:gd name="connsiteY74" fmla="*/ 1700374 h 4026189"/>
                <a:gd name="connsiteX75" fmla="*/ 4368449 w 4656944"/>
                <a:gd name="connsiteY75" fmla="*/ 1590747 h 4026189"/>
                <a:gd name="connsiteX76" fmla="*/ 4368536 w 4656944"/>
                <a:gd name="connsiteY76" fmla="*/ 1586502 h 4026189"/>
                <a:gd name="connsiteX77" fmla="*/ 4368796 w 4656944"/>
                <a:gd name="connsiteY77" fmla="*/ 1534158 h 4026189"/>
                <a:gd name="connsiteX78" fmla="*/ 4368710 w 4656944"/>
                <a:gd name="connsiteY78" fmla="*/ 1517606 h 4026189"/>
                <a:gd name="connsiteX79" fmla="*/ 4368189 w 4656944"/>
                <a:gd name="connsiteY79" fmla="*/ 1476095 h 4026189"/>
                <a:gd name="connsiteX80" fmla="*/ 4356749 w 4656944"/>
                <a:gd name="connsiteY80" fmla="*/ 1244884 h 4026189"/>
                <a:gd name="connsiteX81" fmla="*/ 4287074 w 4656944"/>
                <a:gd name="connsiteY81" fmla="*/ 787052 h 4026189"/>
                <a:gd name="connsiteX82" fmla="*/ 4147029 w 4656944"/>
                <a:gd name="connsiteY82" fmla="*/ 346032 h 4026189"/>
                <a:gd name="connsiteX83" fmla="*/ 4100319 w 4656944"/>
                <a:gd name="connsiteY83" fmla="*/ 240307 h 4026189"/>
                <a:gd name="connsiteX84" fmla="*/ 4048323 w 4656944"/>
                <a:gd name="connsiteY84" fmla="*/ 136833 h 4026189"/>
                <a:gd name="connsiteX85" fmla="*/ 0 w 4656944"/>
                <a:gd name="connsiteY85" fmla="*/ 0 h 4026189"/>
                <a:gd name="connsiteX86" fmla="*/ 278246 w 4656944"/>
                <a:gd name="connsiteY86" fmla="*/ 0 h 4026189"/>
                <a:gd name="connsiteX87" fmla="*/ 193425 w 4656944"/>
                <a:gd name="connsiteY87" fmla="*/ 86981 h 4026189"/>
                <a:gd name="connsiteX88" fmla="*/ 48300 w 4656944"/>
                <a:gd name="connsiteY88" fmla="*/ 263444 h 4026189"/>
                <a:gd name="connsiteX89" fmla="*/ 0 w 4656944"/>
                <a:gd name="connsiteY89" fmla="*/ 333888 h 4026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4656944" h="4026189">
                  <a:moveTo>
                    <a:pt x="1945140" y="3991264"/>
                  </a:moveTo>
                  <a:cubicBezTo>
                    <a:pt x="1949907" y="3991351"/>
                    <a:pt x="1954673" y="3991438"/>
                    <a:pt x="1959526" y="3991438"/>
                  </a:cubicBezTo>
                  <a:cubicBezTo>
                    <a:pt x="1963686" y="3991438"/>
                    <a:pt x="1967847" y="3991438"/>
                    <a:pt x="1972179" y="3991351"/>
                  </a:cubicBezTo>
                  <a:cubicBezTo>
                    <a:pt x="1962994" y="3991523"/>
                    <a:pt x="1954067" y="3991351"/>
                    <a:pt x="1945140" y="3991264"/>
                  </a:cubicBezTo>
                  <a:close/>
                  <a:moveTo>
                    <a:pt x="3966403" y="0"/>
                  </a:moveTo>
                  <a:lnTo>
                    <a:pt x="4231031" y="0"/>
                  </a:lnTo>
                  <a:lnTo>
                    <a:pt x="4309866" y="126953"/>
                  </a:lnTo>
                  <a:cubicBezTo>
                    <a:pt x="4536919" y="519962"/>
                    <a:pt x="4656944" y="969040"/>
                    <a:pt x="4656944" y="1425485"/>
                  </a:cubicBezTo>
                  <a:cubicBezTo>
                    <a:pt x="4656944" y="1776462"/>
                    <a:pt x="4588222" y="2116955"/>
                    <a:pt x="4452596" y="2437688"/>
                  </a:cubicBezTo>
                  <a:cubicBezTo>
                    <a:pt x="4321651" y="2747329"/>
                    <a:pt x="4134204" y="3025338"/>
                    <a:pt x="3895452" y="3264090"/>
                  </a:cubicBezTo>
                  <a:cubicBezTo>
                    <a:pt x="3656701" y="3502841"/>
                    <a:pt x="3378605" y="3690290"/>
                    <a:pt x="3069051" y="3821235"/>
                  </a:cubicBezTo>
                  <a:cubicBezTo>
                    <a:pt x="2748577" y="3956859"/>
                    <a:pt x="2408086" y="4025583"/>
                    <a:pt x="2057107" y="4025583"/>
                  </a:cubicBezTo>
                  <a:cubicBezTo>
                    <a:pt x="2050348" y="4025583"/>
                    <a:pt x="2043675" y="4025409"/>
                    <a:pt x="2036916" y="4025322"/>
                  </a:cubicBezTo>
                  <a:cubicBezTo>
                    <a:pt x="2033621" y="4025236"/>
                    <a:pt x="2030329" y="4025149"/>
                    <a:pt x="2027036" y="4025149"/>
                  </a:cubicBezTo>
                  <a:lnTo>
                    <a:pt x="2005458" y="4025928"/>
                  </a:lnTo>
                  <a:lnTo>
                    <a:pt x="2004937" y="4025928"/>
                  </a:lnTo>
                  <a:lnTo>
                    <a:pt x="2004418" y="4025928"/>
                  </a:lnTo>
                  <a:lnTo>
                    <a:pt x="1972700" y="4026102"/>
                  </a:lnTo>
                  <a:cubicBezTo>
                    <a:pt x="1968279" y="4026189"/>
                    <a:pt x="1963860" y="4026189"/>
                    <a:pt x="1959526" y="4026189"/>
                  </a:cubicBezTo>
                  <a:cubicBezTo>
                    <a:pt x="1946008" y="4026189"/>
                    <a:pt x="1932749" y="4025928"/>
                    <a:pt x="1919922" y="4025583"/>
                  </a:cubicBezTo>
                  <a:lnTo>
                    <a:pt x="1908656" y="4025322"/>
                  </a:lnTo>
                  <a:cubicBezTo>
                    <a:pt x="1871913" y="4024889"/>
                    <a:pt x="1834908" y="4022809"/>
                    <a:pt x="1799030" y="4020902"/>
                  </a:cubicBezTo>
                  <a:lnTo>
                    <a:pt x="1782305" y="4020036"/>
                  </a:lnTo>
                  <a:lnTo>
                    <a:pt x="1781784" y="4020036"/>
                  </a:lnTo>
                  <a:lnTo>
                    <a:pt x="1781265" y="4019949"/>
                  </a:lnTo>
                  <a:lnTo>
                    <a:pt x="1765839" y="4018649"/>
                  </a:lnTo>
                  <a:cubicBezTo>
                    <a:pt x="1729528" y="4015616"/>
                    <a:pt x="1692003" y="4012496"/>
                    <a:pt x="1655000" y="4007816"/>
                  </a:cubicBezTo>
                  <a:cubicBezTo>
                    <a:pt x="1564178" y="3996984"/>
                    <a:pt x="1481504" y="3982858"/>
                    <a:pt x="1402382" y="3964573"/>
                  </a:cubicBezTo>
                  <a:cubicBezTo>
                    <a:pt x="1317886" y="3945074"/>
                    <a:pt x="1234519" y="3919856"/>
                    <a:pt x="1154617" y="3889696"/>
                  </a:cubicBezTo>
                  <a:cubicBezTo>
                    <a:pt x="1075495" y="3859799"/>
                    <a:pt x="996114" y="3823228"/>
                    <a:pt x="918639" y="3780850"/>
                  </a:cubicBezTo>
                  <a:cubicBezTo>
                    <a:pt x="857543" y="3746706"/>
                    <a:pt x="797920" y="3708834"/>
                    <a:pt x="741589" y="3668278"/>
                  </a:cubicBezTo>
                  <a:cubicBezTo>
                    <a:pt x="501863" y="3527345"/>
                    <a:pt x="286341" y="3348667"/>
                    <a:pt x="103549" y="3140728"/>
                  </a:cubicBezTo>
                  <a:lnTo>
                    <a:pt x="0" y="3015106"/>
                  </a:lnTo>
                  <a:lnTo>
                    <a:pt x="0" y="2484097"/>
                  </a:lnTo>
                  <a:lnTo>
                    <a:pt x="17188" y="2506324"/>
                  </a:lnTo>
                  <a:cubicBezTo>
                    <a:pt x="36254" y="2530676"/>
                    <a:pt x="56012" y="2555807"/>
                    <a:pt x="75252" y="2580765"/>
                  </a:cubicBezTo>
                  <a:cubicBezTo>
                    <a:pt x="95443" y="2606851"/>
                    <a:pt x="122048" y="2641256"/>
                    <a:pt x="148653" y="2676699"/>
                  </a:cubicBezTo>
                  <a:cubicBezTo>
                    <a:pt x="161306" y="2693426"/>
                    <a:pt x="173958" y="2710844"/>
                    <a:pt x="186177" y="2727656"/>
                  </a:cubicBezTo>
                  <a:cubicBezTo>
                    <a:pt x="197791" y="2743602"/>
                    <a:pt x="208797" y="2758768"/>
                    <a:pt x="219802" y="2773414"/>
                  </a:cubicBezTo>
                  <a:lnTo>
                    <a:pt x="219975" y="2773586"/>
                  </a:lnTo>
                  <a:lnTo>
                    <a:pt x="220149" y="2773760"/>
                  </a:lnTo>
                  <a:cubicBezTo>
                    <a:pt x="239128" y="2799846"/>
                    <a:pt x="259407" y="2826017"/>
                    <a:pt x="278992" y="2851322"/>
                  </a:cubicBezTo>
                  <a:lnTo>
                    <a:pt x="290344" y="2865967"/>
                  </a:lnTo>
                  <a:lnTo>
                    <a:pt x="296065" y="2873075"/>
                  </a:lnTo>
                  <a:cubicBezTo>
                    <a:pt x="318075" y="2900286"/>
                    <a:pt x="340695" y="2928451"/>
                    <a:pt x="363834" y="2955229"/>
                  </a:cubicBezTo>
                  <a:cubicBezTo>
                    <a:pt x="414704" y="3014852"/>
                    <a:pt x="467047" y="3071355"/>
                    <a:pt x="519304" y="3123178"/>
                  </a:cubicBezTo>
                  <a:cubicBezTo>
                    <a:pt x="630577" y="3232979"/>
                    <a:pt x="747655" y="3327005"/>
                    <a:pt x="867075" y="3402488"/>
                  </a:cubicBezTo>
                  <a:cubicBezTo>
                    <a:pt x="934671" y="3444865"/>
                    <a:pt x="997241" y="3479096"/>
                    <a:pt x="1058596" y="3507088"/>
                  </a:cubicBezTo>
                  <a:lnTo>
                    <a:pt x="1058770" y="3507175"/>
                  </a:lnTo>
                  <a:lnTo>
                    <a:pt x="1058943" y="3507262"/>
                  </a:lnTo>
                  <a:cubicBezTo>
                    <a:pt x="1121339" y="3536639"/>
                    <a:pt x="1189368" y="3563245"/>
                    <a:pt x="1261123" y="3586297"/>
                  </a:cubicBezTo>
                  <a:cubicBezTo>
                    <a:pt x="1327160" y="3607528"/>
                    <a:pt x="1398222" y="3625987"/>
                    <a:pt x="1472230" y="3640980"/>
                  </a:cubicBezTo>
                  <a:cubicBezTo>
                    <a:pt x="1506288" y="3647739"/>
                    <a:pt x="1542426" y="3653805"/>
                    <a:pt x="1579344" y="3659005"/>
                  </a:cubicBezTo>
                  <a:cubicBezTo>
                    <a:pt x="1614008" y="3663857"/>
                    <a:pt x="1650232" y="3667931"/>
                    <a:pt x="1686890" y="3671225"/>
                  </a:cubicBezTo>
                  <a:cubicBezTo>
                    <a:pt x="1756999" y="3677637"/>
                    <a:pt x="1829794" y="3680757"/>
                    <a:pt x="1909524" y="3680931"/>
                  </a:cubicBezTo>
                  <a:lnTo>
                    <a:pt x="1920703" y="3680931"/>
                  </a:lnTo>
                  <a:cubicBezTo>
                    <a:pt x="1925642" y="3681018"/>
                    <a:pt x="1930496" y="3681018"/>
                    <a:pt x="1935434" y="3681018"/>
                  </a:cubicBezTo>
                  <a:cubicBezTo>
                    <a:pt x="1947307" y="3681018"/>
                    <a:pt x="1956146" y="3680931"/>
                    <a:pt x="1964120" y="3680584"/>
                  </a:cubicBezTo>
                  <a:lnTo>
                    <a:pt x="1964379" y="3680584"/>
                  </a:lnTo>
                  <a:lnTo>
                    <a:pt x="1964639" y="3680584"/>
                  </a:lnTo>
                  <a:lnTo>
                    <a:pt x="1991591" y="3679891"/>
                  </a:lnTo>
                  <a:lnTo>
                    <a:pt x="2018717" y="3678503"/>
                  </a:lnTo>
                  <a:cubicBezTo>
                    <a:pt x="2049567" y="3677118"/>
                    <a:pt x="2082412" y="3674257"/>
                    <a:pt x="2124963" y="3669231"/>
                  </a:cubicBezTo>
                  <a:cubicBezTo>
                    <a:pt x="2263187" y="3652332"/>
                    <a:pt x="2401412" y="3614981"/>
                    <a:pt x="2535738" y="3558218"/>
                  </a:cubicBezTo>
                  <a:cubicBezTo>
                    <a:pt x="2597354" y="3532480"/>
                    <a:pt x="2661136" y="3500848"/>
                    <a:pt x="2730812" y="3461503"/>
                  </a:cubicBezTo>
                  <a:cubicBezTo>
                    <a:pt x="2790781" y="3427879"/>
                    <a:pt x="2852657" y="3389229"/>
                    <a:pt x="2920080" y="3343298"/>
                  </a:cubicBezTo>
                  <a:cubicBezTo>
                    <a:pt x="2975543" y="3305514"/>
                    <a:pt x="3034385" y="3262790"/>
                    <a:pt x="3105101" y="3208887"/>
                  </a:cubicBezTo>
                  <a:cubicBezTo>
                    <a:pt x="3136127" y="3185315"/>
                    <a:pt x="3167411" y="3160616"/>
                    <a:pt x="3196443" y="3137650"/>
                  </a:cubicBezTo>
                  <a:lnTo>
                    <a:pt x="3289603" y="3063123"/>
                  </a:lnTo>
                  <a:cubicBezTo>
                    <a:pt x="3342033" y="3021525"/>
                    <a:pt x="3395243" y="2980187"/>
                    <a:pt x="3446634" y="2940150"/>
                  </a:cubicBezTo>
                  <a:cubicBezTo>
                    <a:pt x="3518216" y="2884427"/>
                    <a:pt x="3592311" y="2826798"/>
                    <a:pt x="3662420" y="2769601"/>
                  </a:cubicBezTo>
                  <a:cubicBezTo>
                    <a:pt x="3806018" y="2653389"/>
                    <a:pt x="3909664" y="2559013"/>
                    <a:pt x="3998319" y="2463860"/>
                  </a:cubicBezTo>
                  <a:cubicBezTo>
                    <a:pt x="4052308" y="2405537"/>
                    <a:pt x="4097806" y="2350333"/>
                    <a:pt x="4137238" y="2295217"/>
                  </a:cubicBezTo>
                  <a:cubicBezTo>
                    <a:pt x="4181694" y="2232560"/>
                    <a:pt x="4217572" y="2172592"/>
                    <a:pt x="4247124" y="2111582"/>
                  </a:cubicBezTo>
                  <a:cubicBezTo>
                    <a:pt x="4308913" y="1985577"/>
                    <a:pt x="4347564" y="1847178"/>
                    <a:pt x="4361949" y="1700374"/>
                  </a:cubicBezTo>
                  <a:cubicBezTo>
                    <a:pt x="4365329" y="1665537"/>
                    <a:pt x="4367496" y="1628532"/>
                    <a:pt x="4368449" y="1590747"/>
                  </a:cubicBezTo>
                  <a:lnTo>
                    <a:pt x="4368536" y="1586502"/>
                  </a:lnTo>
                  <a:cubicBezTo>
                    <a:pt x="4368796" y="1569516"/>
                    <a:pt x="4369057" y="1552097"/>
                    <a:pt x="4368796" y="1534158"/>
                  </a:cubicBezTo>
                  <a:cubicBezTo>
                    <a:pt x="4368796" y="1528612"/>
                    <a:pt x="4368710" y="1523152"/>
                    <a:pt x="4368710" y="1517606"/>
                  </a:cubicBezTo>
                  <a:cubicBezTo>
                    <a:pt x="4368710" y="1504000"/>
                    <a:pt x="4368623" y="1490047"/>
                    <a:pt x="4368189" y="1476095"/>
                  </a:cubicBezTo>
                  <a:cubicBezTo>
                    <a:pt x="4366715" y="1397060"/>
                    <a:pt x="4362817" y="1319238"/>
                    <a:pt x="4356749" y="1244884"/>
                  </a:cubicBezTo>
                  <a:cubicBezTo>
                    <a:pt x="4343144" y="1083520"/>
                    <a:pt x="4319745" y="929522"/>
                    <a:pt x="4287074" y="787052"/>
                  </a:cubicBezTo>
                  <a:cubicBezTo>
                    <a:pt x="4251284" y="631321"/>
                    <a:pt x="4204139" y="482958"/>
                    <a:pt x="4147029" y="346032"/>
                  </a:cubicBezTo>
                  <a:cubicBezTo>
                    <a:pt x="4132211" y="310328"/>
                    <a:pt x="4116439" y="274710"/>
                    <a:pt x="4100319" y="240307"/>
                  </a:cubicBezTo>
                  <a:cubicBezTo>
                    <a:pt x="4084547" y="207028"/>
                    <a:pt x="4067041" y="172277"/>
                    <a:pt x="4048323" y="136833"/>
                  </a:cubicBezTo>
                  <a:close/>
                  <a:moveTo>
                    <a:pt x="0" y="0"/>
                  </a:moveTo>
                  <a:lnTo>
                    <a:pt x="278246" y="0"/>
                  </a:lnTo>
                  <a:lnTo>
                    <a:pt x="193425" y="86981"/>
                  </a:lnTo>
                  <a:cubicBezTo>
                    <a:pt x="142241" y="144090"/>
                    <a:pt x="93754" y="203041"/>
                    <a:pt x="48300" y="263444"/>
                  </a:cubicBezTo>
                  <a:lnTo>
                    <a:pt x="0" y="33388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Content Placeholder 4">
            <a:extLst>
              <a:ext uri="{FF2B5EF4-FFF2-40B4-BE49-F238E27FC236}">
                <a16:creationId xmlns:a16="http://schemas.microsoft.com/office/drawing/2014/main" id="{0225E83A-5FC1-2999-732B-B7399AB6A7D1}"/>
              </a:ext>
            </a:extLst>
          </p:cNvPr>
          <p:cNvPicPr>
            <a:picLocks noChangeAspect="1"/>
          </p:cNvPicPr>
          <p:nvPr/>
        </p:nvPicPr>
        <p:blipFill rotWithShape="1">
          <a:blip r:embed="rId7">
            <a:alphaModFix/>
          </a:blip>
          <a:srcRect l="7383" r="30661" b="-1"/>
          <a:stretch/>
        </p:blipFill>
        <p:spPr>
          <a:xfrm>
            <a:off x="3125968" y="2564970"/>
            <a:ext cx="3316388" cy="3278632"/>
          </a:xfrm>
          <a:custGeom>
            <a:avLst/>
            <a:gdLst/>
            <a:ahLst/>
            <a:cxnLst/>
            <a:rect l="l" t="t" r="r" b="b"/>
            <a:pathLst>
              <a:path w="6057610" h="6057610">
                <a:moveTo>
                  <a:pt x="3028805" y="0"/>
                </a:moveTo>
                <a:cubicBezTo>
                  <a:pt x="4701568" y="0"/>
                  <a:pt x="6057610" y="1356042"/>
                  <a:pt x="6057610" y="3028805"/>
                </a:cubicBezTo>
                <a:cubicBezTo>
                  <a:pt x="6057610" y="4701568"/>
                  <a:pt x="4701568" y="6057610"/>
                  <a:pt x="3028805" y="6057610"/>
                </a:cubicBezTo>
                <a:cubicBezTo>
                  <a:pt x="1356042" y="6057610"/>
                  <a:pt x="0" y="4701568"/>
                  <a:pt x="0" y="3028805"/>
                </a:cubicBezTo>
                <a:cubicBezTo>
                  <a:pt x="0" y="1356042"/>
                  <a:pt x="1356042" y="0"/>
                  <a:pt x="3028805" y="0"/>
                </a:cubicBezTo>
                <a:close/>
              </a:path>
            </a:pathLst>
          </a:custGeom>
          <a:effectLst>
            <a:softEdge rad="0"/>
          </a:effectLst>
        </p:spPr>
      </p:pic>
      <p:grpSp>
        <p:nvGrpSpPr>
          <p:cNvPr id="37" name="Graphic 4">
            <a:extLst>
              <a:ext uri="{FF2B5EF4-FFF2-40B4-BE49-F238E27FC236}">
                <a16:creationId xmlns:a16="http://schemas.microsoft.com/office/drawing/2014/main" id="{DE51D1B5-E12D-46A1-B0B3-7BAB36C342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25938" y="2543765"/>
            <a:ext cx="3375140" cy="3326212"/>
            <a:chOff x="3414665" y="738154"/>
            <a:chExt cx="5366579" cy="5378461"/>
          </a:xfrm>
          <a:solidFill>
            <a:schemeClr val="bg1">
              <a:alpha val="30000"/>
            </a:schemeClr>
          </a:solidFill>
        </p:grpSpPr>
        <p:sp>
          <p:nvSpPr>
            <p:cNvPr id="38" name="Freeform: Shape 37">
              <a:extLst>
                <a:ext uri="{FF2B5EF4-FFF2-40B4-BE49-F238E27FC236}">
                  <a16:creationId xmlns:a16="http://schemas.microsoft.com/office/drawing/2014/main" id="{DCD62F51-9CF9-43CF-BD8B-D030D6711E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567033" y="752474"/>
              <a:ext cx="5098846" cy="5278088"/>
            </a:xfrm>
            <a:custGeom>
              <a:avLst/>
              <a:gdLst>
                <a:gd name="connsiteX0" fmla="*/ 2413047 w 5098846"/>
                <a:gd name="connsiteY0" fmla="*/ 571500 h 5278088"/>
                <a:gd name="connsiteX1" fmla="*/ 2488866 w 5098846"/>
                <a:gd name="connsiteY1" fmla="*/ 572738 h 5278088"/>
                <a:gd name="connsiteX2" fmla="*/ 2498486 w 5098846"/>
                <a:gd name="connsiteY2" fmla="*/ 573024 h 5278088"/>
                <a:gd name="connsiteX3" fmla="*/ 2508107 w 5098846"/>
                <a:gd name="connsiteY3" fmla="*/ 573024 h 5278088"/>
                <a:gd name="connsiteX4" fmla="*/ 2513345 w 5098846"/>
                <a:gd name="connsiteY4" fmla="*/ 573024 h 5278088"/>
                <a:gd name="connsiteX5" fmla="*/ 3401742 w 5098846"/>
                <a:gd name="connsiteY5" fmla="*/ 751904 h 5278088"/>
                <a:gd name="connsiteX6" fmla="*/ 4014200 w 5098846"/>
                <a:gd name="connsiteY6" fmla="*/ 1210532 h 5278088"/>
                <a:gd name="connsiteX7" fmla="*/ 4395390 w 5098846"/>
                <a:gd name="connsiteY7" fmla="*/ 1879473 h 5278088"/>
                <a:gd name="connsiteX8" fmla="*/ 4527311 w 5098846"/>
                <a:gd name="connsiteY8" fmla="*/ 2668334 h 5278088"/>
                <a:gd name="connsiteX9" fmla="*/ 4399010 w 5098846"/>
                <a:gd name="connsiteY9" fmla="*/ 3439001 h 5278088"/>
                <a:gd name="connsiteX10" fmla="*/ 4025820 w 5098846"/>
                <a:gd name="connsiteY10" fmla="*/ 4084796 h 5278088"/>
                <a:gd name="connsiteX11" fmla="*/ 3412982 w 5098846"/>
                <a:gd name="connsiteY11" fmla="*/ 4529328 h 5278088"/>
                <a:gd name="connsiteX12" fmla="*/ 2496676 w 5098846"/>
                <a:gd name="connsiteY12" fmla="*/ 4705065 h 5278088"/>
                <a:gd name="connsiteX13" fmla="*/ 2489438 w 5098846"/>
                <a:gd name="connsiteY13" fmla="*/ 4705065 h 5278088"/>
                <a:gd name="connsiteX14" fmla="*/ 2479532 w 5098846"/>
                <a:gd name="connsiteY14" fmla="*/ 4705065 h 5278088"/>
                <a:gd name="connsiteX15" fmla="*/ 2469626 w 5098846"/>
                <a:gd name="connsiteY15" fmla="*/ 4705350 h 5278088"/>
                <a:gd name="connsiteX16" fmla="*/ 2389520 w 5098846"/>
                <a:gd name="connsiteY16" fmla="*/ 4706684 h 5278088"/>
                <a:gd name="connsiteX17" fmla="*/ 1585039 w 5098846"/>
                <a:gd name="connsiteY17" fmla="*/ 4538853 h 5278088"/>
                <a:gd name="connsiteX18" fmla="*/ 1036970 w 5098846"/>
                <a:gd name="connsiteY18" fmla="*/ 4105656 h 5278088"/>
                <a:gd name="connsiteX19" fmla="*/ 691880 w 5098846"/>
                <a:gd name="connsiteY19" fmla="*/ 3456718 h 5278088"/>
                <a:gd name="connsiteX20" fmla="*/ 571674 w 5098846"/>
                <a:gd name="connsiteY20" fmla="*/ 2673953 h 5278088"/>
                <a:gd name="connsiteX21" fmla="*/ 696166 w 5098846"/>
                <a:gd name="connsiteY21" fmla="*/ 1870710 h 5278088"/>
                <a:gd name="connsiteX22" fmla="*/ 1052782 w 5098846"/>
                <a:gd name="connsiteY22" fmla="*/ 1195959 h 5278088"/>
                <a:gd name="connsiteX23" fmla="*/ 1612090 w 5098846"/>
                <a:gd name="connsiteY23" fmla="*/ 744569 h 5278088"/>
                <a:gd name="connsiteX24" fmla="*/ 2413047 w 5098846"/>
                <a:gd name="connsiteY24" fmla="*/ 571500 h 5278088"/>
                <a:gd name="connsiteX25" fmla="*/ 2413047 w 5098846"/>
                <a:gd name="connsiteY25" fmla="*/ 0 h 5278088"/>
                <a:gd name="connsiteX26" fmla="*/ 2389425 w 5098846"/>
                <a:gd name="connsiteY26" fmla="*/ 5278089 h 5278088"/>
                <a:gd name="connsiteX27" fmla="*/ 2488104 w 5098846"/>
                <a:gd name="connsiteY27" fmla="*/ 5276469 h 5278088"/>
                <a:gd name="connsiteX28" fmla="*/ 2496676 w 5098846"/>
                <a:gd name="connsiteY28" fmla="*/ 5276469 h 5278088"/>
                <a:gd name="connsiteX29" fmla="*/ 2513441 w 5098846"/>
                <a:gd name="connsiteY29" fmla="*/ 1524 h 5278088"/>
                <a:gd name="connsiteX30" fmla="*/ 2507535 w 5098846"/>
                <a:gd name="connsiteY30" fmla="*/ 1524 h 5278088"/>
                <a:gd name="connsiteX31" fmla="*/ 2413047 w 5098846"/>
                <a:gd name="connsiteY31" fmla="*/ 0 h 5278088"/>
                <a:gd name="connsiteX32" fmla="*/ 2413047 w 5098846"/>
                <a:gd name="connsiteY32" fmla="*/ 0 h 5278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098846" h="5278088">
                  <a:moveTo>
                    <a:pt x="2413047" y="571500"/>
                  </a:moveTo>
                  <a:cubicBezTo>
                    <a:pt x="2438384" y="571500"/>
                    <a:pt x="2463244" y="571881"/>
                    <a:pt x="2488866" y="572738"/>
                  </a:cubicBezTo>
                  <a:lnTo>
                    <a:pt x="2498486" y="573024"/>
                  </a:lnTo>
                  <a:lnTo>
                    <a:pt x="2508107" y="573024"/>
                  </a:lnTo>
                  <a:lnTo>
                    <a:pt x="2513345" y="573024"/>
                  </a:lnTo>
                  <a:cubicBezTo>
                    <a:pt x="2841101" y="573024"/>
                    <a:pt x="3139995" y="633222"/>
                    <a:pt x="3401742" y="751904"/>
                  </a:cubicBezTo>
                  <a:cubicBezTo>
                    <a:pt x="3637295" y="858774"/>
                    <a:pt x="3843416" y="1013079"/>
                    <a:pt x="4014200" y="1210532"/>
                  </a:cubicBezTo>
                  <a:cubicBezTo>
                    <a:pt x="4178601" y="1400651"/>
                    <a:pt x="4306903" y="1625727"/>
                    <a:pt x="4395390" y="1879473"/>
                  </a:cubicBezTo>
                  <a:cubicBezTo>
                    <a:pt x="4482925" y="2130362"/>
                    <a:pt x="4527311" y="2395728"/>
                    <a:pt x="4527311" y="2668334"/>
                  </a:cubicBezTo>
                  <a:cubicBezTo>
                    <a:pt x="4527311" y="2936843"/>
                    <a:pt x="4484163" y="3196114"/>
                    <a:pt x="4399010" y="3439001"/>
                  </a:cubicBezTo>
                  <a:cubicBezTo>
                    <a:pt x="4312808" y="3684937"/>
                    <a:pt x="4187269" y="3902202"/>
                    <a:pt x="4025820" y="4084796"/>
                  </a:cubicBezTo>
                  <a:cubicBezTo>
                    <a:pt x="3856751" y="4276058"/>
                    <a:pt x="3650535" y="4425601"/>
                    <a:pt x="3412982" y="4529328"/>
                  </a:cubicBezTo>
                  <a:cubicBezTo>
                    <a:pt x="3145710" y="4645914"/>
                    <a:pt x="2837481" y="4705065"/>
                    <a:pt x="2496676" y="4705065"/>
                  </a:cubicBezTo>
                  <a:lnTo>
                    <a:pt x="2489438" y="4705065"/>
                  </a:lnTo>
                  <a:lnTo>
                    <a:pt x="2479532" y="4705065"/>
                  </a:lnTo>
                  <a:lnTo>
                    <a:pt x="2469626" y="4705350"/>
                  </a:lnTo>
                  <a:cubicBezTo>
                    <a:pt x="2442765" y="4706207"/>
                    <a:pt x="2415809" y="4706684"/>
                    <a:pt x="2389520" y="4706684"/>
                  </a:cubicBezTo>
                  <a:cubicBezTo>
                    <a:pt x="2090245" y="4706684"/>
                    <a:pt x="1819640" y="4650200"/>
                    <a:pt x="1585039" y="4538853"/>
                  </a:cubicBezTo>
                  <a:cubicBezTo>
                    <a:pt x="1373774" y="4438555"/>
                    <a:pt x="1189370" y="4292823"/>
                    <a:pt x="1036970" y="4105656"/>
                  </a:cubicBezTo>
                  <a:cubicBezTo>
                    <a:pt x="888095" y="3922871"/>
                    <a:pt x="771985" y="3704463"/>
                    <a:pt x="691880" y="3456718"/>
                  </a:cubicBezTo>
                  <a:cubicBezTo>
                    <a:pt x="612060" y="3210020"/>
                    <a:pt x="571674" y="2946749"/>
                    <a:pt x="571674" y="2673953"/>
                  </a:cubicBezTo>
                  <a:cubicBezTo>
                    <a:pt x="571674" y="2396109"/>
                    <a:pt x="613584" y="2125790"/>
                    <a:pt x="696166" y="1870710"/>
                  </a:cubicBezTo>
                  <a:cubicBezTo>
                    <a:pt x="779224" y="1614011"/>
                    <a:pt x="899239" y="1387031"/>
                    <a:pt x="1052782" y="1195959"/>
                  </a:cubicBezTo>
                  <a:cubicBezTo>
                    <a:pt x="1209563" y="1000887"/>
                    <a:pt x="1397777" y="848963"/>
                    <a:pt x="1612090" y="744569"/>
                  </a:cubicBezTo>
                  <a:cubicBezTo>
                    <a:pt x="1847548" y="629698"/>
                    <a:pt x="2117105" y="571500"/>
                    <a:pt x="2413047" y="571500"/>
                  </a:cubicBezTo>
                  <a:moveTo>
                    <a:pt x="2413047" y="0"/>
                  </a:moveTo>
                  <a:cubicBezTo>
                    <a:pt x="-755635" y="0"/>
                    <a:pt x="-844694" y="5278089"/>
                    <a:pt x="2389425" y="5278089"/>
                  </a:cubicBezTo>
                  <a:cubicBezTo>
                    <a:pt x="2421810" y="5278089"/>
                    <a:pt x="2455052" y="5277517"/>
                    <a:pt x="2488104" y="5276469"/>
                  </a:cubicBezTo>
                  <a:cubicBezTo>
                    <a:pt x="2491152" y="5276469"/>
                    <a:pt x="2493629" y="5276469"/>
                    <a:pt x="2496676" y="5276469"/>
                  </a:cubicBezTo>
                  <a:cubicBezTo>
                    <a:pt x="6022832" y="5276469"/>
                    <a:pt x="5903674" y="1524"/>
                    <a:pt x="2513441" y="1524"/>
                  </a:cubicBezTo>
                  <a:cubicBezTo>
                    <a:pt x="2511536" y="1524"/>
                    <a:pt x="2509440" y="1524"/>
                    <a:pt x="2507535" y="1524"/>
                  </a:cubicBezTo>
                  <a:cubicBezTo>
                    <a:pt x="2475531" y="476"/>
                    <a:pt x="2444480" y="0"/>
                    <a:pt x="2413047" y="0"/>
                  </a:cubicBezTo>
                  <a:lnTo>
                    <a:pt x="2413047" y="0"/>
                  </a:ln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B245C1E2-FDA8-4E4F-92F2-DE5D880E6A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578615" y="772453"/>
              <a:ext cx="5079154" cy="5190747"/>
            </a:xfrm>
            <a:custGeom>
              <a:avLst/>
              <a:gdLst>
                <a:gd name="connsiteX0" fmla="*/ 2498620 w 5079154"/>
                <a:gd name="connsiteY0" fmla="*/ 24 h 5190747"/>
                <a:gd name="connsiteX1" fmla="*/ 3484267 w 5079154"/>
                <a:gd name="connsiteY1" fmla="*/ 172045 h 5190747"/>
                <a:gd name="connsiteX2" fmla="*/ 3543417 w 5079154"/>
                <a:gd name="connsiteY2" fmla="*/ 195382 h 5190747"/>
                <a:gd name="connsiteX3" fmla="*/ 3573040 w 5079154"/>
                <a:gd name="connsiteY3" fmla="*/ 207002 h 5190747"/>
                <a:gd name="connsiteX4" fmla="*/ 3602091 w 5079154"/>
                <a:gd name="connsiteY4" fmla="*/ 220051 h 5190747"/>
                <a:gd name="connsiteX5" fmla="*/ 3660099 w 5079154"/>
                <a:gd name="connsiteY5" fmla="*/ 246531 h 5190747"/>
                <a:gd name="connsiteX6" fmla="*/ 3689150 w 5079154"/>
                <a:gd name="connsiteY6" fmla="*/ 259771 h 5190747"/>
                <a:gd name="connsiteX7" fmla="*/ 3717534 w 5079154"/>
                <a:gd name="connsiteY7" fmla="*/ 274439 h 5190747"/>
                <a:gd name="connsiteX8" fmla="*/ 3774303 w 5079154"/>
                <a:gd name="connsiteY8" fmla="*/ 303871 h 5190747"/>
                <a:gd name="connsiteX9" fmla="*/ 3802688 w 5079154"/>
                <a:gd name="connsiteY9" fmla="*/ 318635 h 5190747"/>
                <a:gd name="connsiteX10" fmla="*/ 3830310 w 5079154"/>
                <a:gd name="connsiteY10" fmla="*/ 334732 h 5190747"/>
                <a:gd name="connsiteX11" fmla="*/ 3885555 w 5079154"/>
                <a:gd name="connsiteY11" fmla="*/ 367308 h 5190747"/>
                <a:gd name="connsiteX12" fmla="*/ 3913178 w 5079154"/>
                <a:gd name="connsiteY12" fmla="*/ 383691 h 5190747"/>
                <a:gd name="connsiteX13" fmla="*/ 3939943 w 5079154"/>
                <a:gd name="connsiteY13" fmla="*/ 401312 h 5190747"/>
                <a:gd name="connsiteX14" fmla="*/ 4339612 w 5079154"/>
                <a:gd name="connsiteY14" fmla="*/ 724972 h 5190747"/>
                <a:gd name="connsiteX15" fmla="*/ 4664034 w 5079154"/>
                <a:gd name="connsiteY15" fmla="*/ 1126832 h 5190747"/>
                <a:gd name="connsiteX16" fmla="*/ 4902539 w 5079154"/>
                <a:gd name="connsiteY16" fmla="*/ 1585460 h 5190747"/>
                <a:gd name="connsiteX17" fmla="*/ 5047891 w 5079154"/>
                <a:gd name="connsiteY17" fmla="*/ 2081046 h 5190747"/>
                <a:gd name="connsiteX18" fmla="*/ 5075228 w 5079154"/>
                <a:gd name="connsiteY18" fmla="*/ 2337554 h 5190747"/>
                <a:gd name="connsiteX19" fmla="*/ 5077609 w 5079154"/>
                <a:gd name="connsiteY19" fmla="*/ 2401943 h 5190747"/>
                <a:gd name="connsiteX20" fmla="*/ 5078847 w 5079154"/>
                <a:gd name="connsiteY20" fmla="*/ 2466237 h 5190747"/>
                <a:gd name="connsiteX21" fmla="*/ 5078466 w 5079154"/>
                <a:gd name="connsiteY21" fmla="*/ 2530531 h 5190747"/>
                <a:gd name="connsiteX22" fmla="*/ 5076942 w 5079154"/>
                <a:gd name="connsiteY22" fmla="*/ 2594729 h 5190747"/>
                <a:gd name="connsiteX23" fmla="*/ 4999028 w 5079154"/>
                <a:gd name="connsiteY23" fmla="*/ 3099269 h 5190747"/>
                <a:gd name="connsiteX24" fmla="*/ 4968738 w 5079154"/>
                <a:gd name="connsiteY24" fmla="*/ 3222141 h 5190747"/>
                <a:gd name="connsiteX25" fmla="*/ 4952451 w 5079154"/>
                <a:gd name="connsiteY25" fmla="*/ 3283101 h 5190747"/>
                <a:gd name="connsiteX26" fmla="*/ 4936925 w 5079154"/>
                <a:gd name="connsiteY26" fmla="*/ 3344156 h 5190747"/>
                <a:gd name="connsiteX27" fmla="*/ 4919875 w 5079154"/>
                <a:gd name="connsiteY27" fmla="*/ 3404831 h 5190747"/>
                <a:gd name="connsiteX28" fmla="*/ 4903016 w 5079154"/>
                <a:gd name="connsiteY28" fmla="*/ 3465410 h 5190747"/>
                <a:gd name="connsiteX29" fmla="*/ 4865297 w 5079154"/>
                <a:gd name="connsiteY29" fmla="*/ 3585520 h 5190747"/>
                <a:gd name="connsiteX30" fmla="*/ 4671177 w 5079154"/>
                <a:gd name="connsiteY30" fmla="*/ 4052340 h 5190747"/>
                <a:gd name="connsiteX31" fmla="*/ 4386094 w 5079154"/>
                <a:gd name="connsiteY31" fmla="*/ 4476393 h 5190747"/>
                <a:gd name="connsiteX32" fmla="*/ 4343708 w 5079154"/>
                <a:gd name="connsiteY32" fmla="*/ 4524875 h 5190747"/>
                <a:gd name="connsiteX33" fmla="*/ 4298655 w 5079154"/>
                <a:gd name="connsiteY33" fmla="*/ 4570976 h 5190747"/>
                <a:gd name="connsiteX34" fmla="*/ 4252935 w 5079154"/>
                <a:gd name="connsiteY34" fmla="*/ 4616411 h 5190747"/>
                <a:gd name="connsiteX35" fmla="*/ 4204738 w 5079154"/>
                <a:gd name="connsiteY35" fmla="*/ 4659273 h 5190747"/>
                <a:gd name="connsiteX36" fmla="*/ 4180354 w 5079154"/>
                <a:gd name="connsiteY36" fmla="*/ 4680419 h 5190747"/>
                <a:gd name="connsiteX37" fmla="*/ 4155494 w 5079154"/>
                <a:gd name="connsiteY37" fmla="*/ 4700898 h 5190747"/>
                <a:gd name="connsiteX38" fmla="*/ 4103964 w 5079154"/>
                <a:gd name="connsiteY38" fmla="*/ 4739664 h 5190747"/>
                <a:gd name="connsiteX39" fmla="*/ 4078151 w 5079154"/>
                <a:gd name="connsiteY39" fmla="*/ 4759000 h 5190747"/>
                <a:gd name="connsiteX40" fmla="*/ 4051766 w 5079154"/>
                <a:gd name="connsiteY40" fmla="*/ 4777479 h 5190747"/>
                <a:gd name="connsiteX41" fmla="*/ 3997950 w 5079154"/>
                <a:gd name="connsiteY41" fmla="*/ 4812816 h 5190747"/>
                <a:gd name="connsiteX42" fmla="*/ 3970994 w 5079154"/>
                <a:gd name="connsiteY42" fmla="*/ 4830342 h 5190747"/>
                <a:gd name="connsiteX43" fmla="*/ 3957469 w 5079154"/>
                <a:gd name="connsiteY43" fmla="*/ 4839010 h 5190747"/>
                <a:gd name="connsiteX44" fmla="*/ 3943563 w 5079154"/>
                <a:gd name="connsiteY44" fmla="*/ 4847011 h 5190747"/>
                <a:gd name="connsiteX45" fmla="*/ 3887746 w 5079154"/>
                <a:gd name="connsiteY45" fmla="*/ 4878824 h 5190747"/>
                <a:gd name="connsiteX46" fmla="*/ 3859742 w 5079154"/>
                <a:gd name="connsiteY46" fmla="*/ 4894541 h 5190747"/>
                <a:gd name="connsiteX47" fmla="*/ 3845741 w 5079154"/>
                <a:gd name="connsiteY47" fmla="*/ 4902351 h 5190747"/>
                <a:gd name="connsiteX48" fmla="*/ 3831358 w 5079154"/>
                <a:gd name="connsiteY48" fmla="*/ 4909400 h 5190747"/>
                <a:gd name="connsiteX49" fmla="*/ 3773827 w 5079154"/>
                <a:gd name="connsiteY49" fmla="*/ 4937498 h 5190747"/>
                <a:gd name="connsiteX50" fmla="*/ 3745157 w 5079154"/>
                <a:gd name="connsiteY50" fmla="*/ 4951500 h 5190747"/>
                <a:gd name="connsiteX51" fmla="*/ 3716106 w 5079154"/>
                <a:gd name="connsiteY51" fmla="*/ 4964835 h 5190747"/>
                <a:gd name="connsiteX52" fmla="*/ 3657146 w 5079154"/>
                <a:gd name="connsiteY52" fmla="*/ 4989314 h 5190747"/>
                <a:gd name="connsiteX53" fmla="*/ 3598091 w 5079154"/>
                <a:gd name="connsiteY53" fmla="*/ 5013032 h 5190747"/>
                <a:gd name="connsiteX54" fmla="*/ 3538083 w 5079154"/>
                <a:gd name="connsiteY54" fmla="*/ 5033986 h 5190747"/>
                <a:gd name="connsiteX55" fmla="*/ 3478171 w 5079154"/>
                <a:gd name="connsiteY55" fmla="*/ 5054656 h 5190747"/>
                <a:gd name="connsiteX56" fmla="*/ 3417306 w 5079154"/>
                <a:gd name="connsiteY56" fmla="*/ 5072086 h 5190747"/>
                <a:gd name="connsiteX57" fmla="*/ 3356632 w 5079154"/>
                <a:gd name="connsiteY57" fmla="*/ 5089422 h 5190747"/>
                <a:gd name="connsiteX58" fmla="*/ 3295386 w 5079154"/>
                <a:gd name="connsiteY58" fmla="*/ 5103996 h 5190747"/>
                <a:gd name="connsiteX59" fmla="*/ 3172514 w 5079154"/>
                <a:gd name="connsiteY59" fmla="*/ 5129999 h 5190747"/>
                <a:gd name="connsiteX60" fmla="*/ 3110887 w 5079154"/>
                <a:gd name="connsiteY60" fmla="*/ 5141143 h 5190747"/>
                <a:gd name="connsiteX61" fmla="*/ 3080121 w 5079154"/>
                <a:gd name="connsiteY61" fmla="*/ 5146667 h 5190747"/>
                <a:gd name="connsiteX62" fmla="*/ 3049165 w 5079154"/>
                <a:gd name="connsiteY62" fmla="*/ 5150954 h 5190747"/>
                <a:gd name="connsiteX63" fmla="*/ 2555008 w 5079154"/>
                <a:gd name="connsiteY63" fmla="*/ 5189435 h 5190747"/>
                <a:gd name="connsiteX64" fmla="*/ 2431945 w 5079154"/>
                <a:gd name="connsiteY64" fmla="*/ 5190483 h 5190747"/>
                <a:gd name="connsiteX65" fmla="*/ 2370318 w 5079154"/>
                <a:gd name="connsiteY65" fmla="*/ 5190387 h 5190747"/>
                <a:gd name="connsiteX66" fmla="*/ 2308501 w 5079154"/>
                <a:gd name="connsiteY66" fmla="*/ 5189244 h 5190747"/>
                <a:gd name="connsiteX67" fmla="*/ 2184200 w 5079154"/>
                <a:gd name="connsiteY67" fmla="*/ 5183434 h 5190747"/>
                <a:gd name="connsiteX68" fmla="*/ 2059994 w 5079154"/>
                <a:gd name="connsiteY68" fmla="*/ 5172099 h 5190747"/>
                <a:gd name="connsiteX69" fmla="*/ 1568027 w 5079154"/>
                <a:gd name="connsiteY69" fmla="*/ 5069134 h 5190747"/>
                <a:gd name="connsiteX70" fmla="*/ 1537738 w 5079154"/>
                <a:gd name="connsiteY70" fmla="*/ 5059704 h 5190747"/>
                <a:gd name="connsiteX71" fmla="*/ 1507829 w 5079154"/>
                <a:gd name="connsiteY71" fmla="*/ 5048941 h 5190747"/>
                <a:gd name="connsiteX72" fmla="*/ 1448298 w 5079154"/>
                <a:gd name="connsiteY72" fmla="*/ 5026557 h 5190747"/>
                <a:gd name="connsiteX73" fmla="*/ 1418485 w 5079154"/>
                <a:gd name="connsiteY73" fmla="*/ 5015318 h 5190747"/>
                <a:gd name="connsiteX74" fmla="*/ 1389243 w 5079154"/>
                <a:gd name="connsiteY74" fmla="*/ 5002649 h 5190747"/>
                <a:gd name="connsiteX75" fmla="*/ 1331045 w 5079154"/>
                <a:gd name="connsiteY75" fmla="*/ 4976360 h 5190747"/>
                <a:gd name="connsiteX76" fmla="*/ 1106446 w 5079154"/>
                <a:gd name="connsiteY76" fmla="*/ 4853583 h 5190747"/>
                <a:gd name="connsiteX77" fmla="*/ 710777 w 5079154"/>
                <a:gd name="connsiteY77" fmla="*/ 4526495 h 5190747"/>
                <a:gd name="connsiteX78" fmla="*/ 400834 w 5079154"/>
                <a:gd name="connsiteY78" fmla="*/ 4116824 h 5190747"/>
                <a:gd name="connsiteX79" fmla="*/ 181092 w 5079154"/>
                <a:gd name="connsiteY79" fmla="*/ 3653719 h 5190747"/>
                <a:gd name="connsiteX80" fmla="*/ 47361 w 5079154"/>
                <a:gd name="connsiteY80" fmla="*/ 3159943 h 5190747"/>
                <a:gd name="connsiteX81" fmla="*/ 36026 w 5079154"/>
                <a:gd name="connsiteY81" fmla="*/ 3096887 h 5190747"/>
                <a:gd name="connsiteX82" fmla="*/ 26882 w 5079154"/>
                <a:gd name="connsiteY82" fmla="*/ 3033546 h 5190747"/>
                <a:gd name="connsiteX83" fmla="*/ 18596 w 5079154"/>
                <a:gd name="connsiteY83" fmla="*/ 2970110 h 5190747"/>
                <a:gd name="connsiteX84" fmla="*/ 12214 w 5079154"/>
                <a:gd name="connsiteY84" fmla="*/ 2906482 h 5190747"/>
                <a:gd name="connsiteX85" fmla="*/ 3451 w 5079154"/>
                <a:gd name="connsiteY85" fmla="*/ 2778848 h 5190747"/>
                <a:gd name="connsiteX86" fmla="*/ 22 w 5079154"/>
                <a:gd name="connsiteY86" fmla="*/ 2650927 h 5190747"/>
                <a:gd name="connsiteX87" fmla="*/ 42313 w 5079154"/>
                <a:gd name="connsiteY87" fmla="*/ 2141625 h 5190747"/>
                <a:gd name="connsiteX88" fmla="*/ 165662 w 5079154"/>
                <a:gd name="connsiteY88" fmla="*/ 1644896 h 5190747"/>
                <a:gd name="connsiteX89" fmla="*/ 370259 w 5079154"/>
                <a:gd name="connsiteY89" fmla="*/ 1173504 h 5190747"/>
                <a:gd name="connsiteX90" fmla="*/ 661247 w 5079154"/>
                <a:gd name="connsiteY90" fmla="*/ 746022 h 5190747"/>
                <a:gd name="connsiteX91" fmla="*/ 704015 w 5079154"/>
                <a:gd name="connsiteY91" fmla="*/ 696968 h 5190747"/>
                <a:gd name="connsiteX92" fmla="*/ 747353 w 5079154"/>
                <a:gd name="connsiteY92" fmla="*/ 648486 h 5190747"/>
                <a:gd name="connsiteX93" fmla="*/ 792121 w 5079154"/>
                <a:gd name="connsiteY93" fmla="*/ 601147 h 5190747"/>
                <a:gd name="connsiteX94" fmla="*/ 814505 w 5079154"/>
                <a:gd name="connsiteY94" fmla="*/ 577429 h 5190747"/>
                <a:gd name="connsiteX95" fmla="*/ 838031 w 5079154"/>
                <a:gd name="connsiteY95" fmla="*/ 554855 h 5190747"/>
                <a:gd name="connsiteX96" fmla="*/ 885942 w 5079154"/>
                <a:gd name="connsiteY96" fmla="*/ 510469 h 5190747"/>
                <a:gd name="connsiteX97" fmla="*/ 910326 w 5079154"/>
                <a:gd name="connsiteY97" fmla="*/ 488752 h 5190747"/>
                <a:gd name="connsiteX98" fmla="*/ 935948 w 5079154"/>
                <a:gd name="connsiteY98" fmla="*/ 468368 h 5190747"/>
                <a:gd name="connsiteX99" fmla="*/ 1040533 w 5079154"/>
                <a:gd name="connsiteY99" fmla="*/ 390073 h 5190747"/>
                <a:gd name="connsiteX100" fmla="*/ 1501638 w 5079154"/>
                <a:gd name="connsiteY100" fmla="*/ 152614 h 5190747"/>
                <a:gd name="connsiteX101" fmla="*/ 1997700 w 5079154"/>
                <a:gd name="connsiteY101" fmla="*/ 32599 h 5190747"/>
                <a:gd name="connsiteX102" fmla="*/ 2498620 w 5079154"/>
                <a:gd name="connsiteY102" fmla="*/ 24 h 5190747"/>
                <a:gd name="connsiteX103" fmla="*/ 2496620 w 5079154"/>
                <a:gd name="connsiteY103" fmla="*/ 193572 h 5190747"/>
                <a:gd name="connsiteX104" fmla="*/ 2037229 w 5079154"/>
                <a:gd name="connsiteY104" fmla="*/ 241483 h 5190747"/>
                <a:gd name="connsiteX105" fmla="*/ 1613081 w 5079154"/>
                <a:gd name="connsiteY105" fmla="*/ 404646 h 5190747"/>
                <a:gd name="connsiteX106" fmla="*/ 1245892 w 5079154"/>
                <a:gd name="connsiteY106" fmla="*/ 657725 h 5190747"/>
                <a:gd name="connsiteX107" fmla="*/ 1163310 w 5079154"/>
                <a:gd name="connsiteY107" fmla="*/ 731639 h 5190747"/>
                <a:gd name="connsiteX108" fmla="*/ 1142831 w 5079154"/>
                <a:gd name="connsiteY108" fmla="*/ 750118 h 5190747"/>
                <a:gd name="connsiteX109" fmla="*/ 1123019 w 5079154"/>
                <a:gd name="connsiteY109" fmla="*/ 769453 h 5190747"/>
                <a:gd name="connsiteX110" fmla="*/ 1083014 w 5079154"/>
                <a:gd name="connsiteY110" fmla="*/ 807744 h 5190747"/>
                <a:gd name="connsiteX111" fmla="*/ 1062917 w 5079154"/>
                <a:gd name="connsiteY111" fmla="*/ 826794 h 5190747"/>
                <a:gd name="connsiteX112" fmla="*/ 1043676 w 5079154"/>
                <a:gd name="connsiteY112" fmla="*/ 846701 h 5190747"/>
                <a:gd name="connsiteX113" fmla="*/ 1005100 w 5079154"/>
                <a:gd name="connsiteY113" fmla="*/ 886516 h 5190747"/>
                <a:gd name="connsiteX114" fmla="*/ 968143 w 5079154"/>
                <a:gd name="connsiteY114" fmla="*/ 927949 h 5190747"/>
                <a:gd name="connsiteX115" fmla="*/ 932138 w 5079154"/>
                <a:gd name="connsiteY115" fmla="*/ 970336 h 5190747"/>
                <a:gd name="connsiteX116" fmla="*/ 514467 w 5079154"/>
                <a:gd name="connsiteY116" fmla="*/ 1759006 h 5190747"/>
                <a:gd name="connsiteX117" fmla="*/ 413693 w 5079154"/>
                <a:gd name="connsiteY117" fmla="*/ 2199918 h 5190747"/>
                <a:gd name="connsiteX118" fmla="*/ 380546 w 5079154"/>
                <a:gd name="connsiteY118" fmla="*/ 2651689 h 5190747"/>
                <a:gd name="connsiteX119" fmla="*/ 380260 w 5079154"/>
                <a:gd name="connsiteY119" fmla="*/ 2708363 h 5190747"/>
                <a:gd name="connsiteX120" fmla="*/ 381403 w 5079154"/>
                <a:gd name="connsiteY120" fmla="*/ 2765036 h 5190747"/>
                <a:gd name="connsiteX121" fmla="*/ 383117 w 5079154"/>
                <a:gd name="connsiteY121" fmla="*/ 2821710 h 5190747"/>
                <a:gd name="connsiteX122" fmla="*/ 384546 w 5079154"/>
                <a:gd name="connsiteY122" fmla="*/ 2849999 h 5190747"/>
                <a:gd name="connsiteX123" fmla="*/ 386261 w 5079154"/>
                <a:gd name="connsiteY123" fmla="*/ 2878289 h 5190747"/>
                <a:gd name="connsiteX124" fmla="*/ 389499 w 5079154"/>
                <a:gd name="connsiteY124" fmla="*/ 2934867 h 5190747"/>
                <a:gd name="connsiteX125" fmla="*/ 394547 w 5079154"/>
                <a:gd name="connsiteY125" fmla="*/ 2991255 h 5190747"/>
                <a:gd name="connsiteX126" fmla="*/ 399691 w 5079154"/>
                <a:gd name="connsiteY126" fmla="*/ 3047738 h 5190747"/>
                <a:gd name="connsiteX127" fmla="*/ 406644 w 5079154"/>
                <a:gd name="connsiteY127" fmla="*/ 3103936 h 5190747"/>
                <a:gd name="connsiteX128" fmla="*/ 500370 w 5079154"/>
                <a:gd name="connsiteY128" fmla="*/ 3546753 h 5190747"/>
                <a:gd name="connsiteX129" fmla="*/ 670677 w 5079154"/>
                <a:gd name="connsiteY129" fmla="*/ 3964710 h 5190747"/>
                <a:gd name="connsiteX130" fmla="*/ 920042 w 5079154"/>
                <a:gd name="connsiteY130" fmla="*/ 4339233 h 5190747"/>
                <a:gd name="connsiteX131" fmla="*/ 1248464 w 5079154"/>
                <a:gd name="connsiteY131" fmla="*/ 4646700 h 5190747"/>
                <a:gd name="connsiteX132" fmla="*/ 1294374 w 5079154"/>
                <a:gd name="connsiteY132" fmla="*/ 4679657 h 5190747"/>
                <a:gd name="connsiteX133" fmla="*/ 1317329 w 5079154"/>
                <a:gd name="connsiteY133" fmla="*/ 4696230 h 5190747"/>
                <a:gd name="connsiteX134" fmla="*/ 1341237 w 5079154"/>
                <a:gd name="connsiteY134" fmla="*/ 4711375 h 5190747"/>
                <a:gd name="connsiteX135" fmla="*/ 1388957 w 5079154"/>
                <a:gd name="connsiteY135" fmla="*/ 4742046 h 5190747"/>
                <a:gd name="connsiteX136" fmla="*/ 1412960 w 5079154"/>
                <a:gd name="connsiteY136" fmla="*/ 4757190 h 5190747"/>
                <a:gd name="connsiteX137" fmla="*/ 1437725 w 5079154"/>
                <a:gd name="connsiteY137" fmla="*/ 4771097 h 5190747"/>
                <a:gd name="connsiteX138" fmla="*/ 1487351 w 5079154"/>
                <a:gd name="connsiteY138" fmla="*/ 4798910 h 5190747"/>
                <a:gd name="connsiteX139" fmla="*/ 1512402 w 5079154"/>
                <a:gd name="connsiteY139" fmla="*/ 4812626 h 5190747"/>
                <a:gd name="connsiteX140" fmla="*/ 1538024 w 5079154"/>
                <a:gd name="connsiteY140" fmla="*/ 4825199 h 5190747"/>
                <a:gd name="connsiteX141" fmla="*/ 1589364 w 5079154"/>
                <a:gd name="connsiteY141" fmla="*/ 4850345 h 5190747"/>
                <a:gd name="connsiteX142" fmla="*/ 1615176 w 5079154"/>
                <a:gd name="connsiteY142" fmla="*/ 4862632 h 5190747"/>
                <a:gd name="connsiteX143" fmla="*/ 1641560 w 5079154"/>
                <a:gd name="connsiteY143" fmla="*/ 4873681 h 5190747"/>
                <a:gd name="connsiteX144" fmla="*/ 2083616 w 5079154"/>
                <a:gd name="connsiteY144" fmla="*/ 5005602 h 5190747"/>
                <a:gd name="connsiteX145" fmla="*/ 2199059 w 5079154"/>
                <a:gd name="connsiteY145" fmla="*/ 5021985 h 5190747"/>
                <a:gd name="connsiteX146" fmla="*/ 2315645 w 5079154"/>
                <a:gd name="connsiteY146" fmla="*/ 5031224 h 5190747"/>
                <a:gd name="connsiteX147" fmla="*/ 2374414 w 5079154"/>
                <a:gd name="connsiteY147" fmla="*/ 5033415 h 5190747"/>
                <a:gd name="connsiteX148" fmla="*/ 2433374 w 5079154"/>
                <a:gd name="connsiteY148" fmla="*/ 5034273 h 5190747"/>
                <a:gd name="connsiteX149" fmla="*/ 2551579 w 5079154"/>
                <a:gd name="connsiteY149" fmla="*/ 5033130 h 5190747"/>
                <a:gd name="connsiteX150" fmla="*/ 2669499 w 5079154"/>
                <a:gd name="connsiteY150" fmla="*/ 5027700 h 5190747"/>
                <a:gd name="connsiteX151" fmla="*/ 2727982 w 5079154"/>
                <a:gd name="connsiteY151" fmla="*/ 5022747 h 5190747"/>
                <a:gd name="connsiteX152" fmla="*/ 2757224 w 5079154"/>
                <a:gd name="connsiteY152" fmla="*/ 5020270 h 5190747"/>
                <a:gd name="connsiteX153" fmla="*/ 2771797 w 5079154"/>
                <a:gd name="connsiteY153" fmla="*/ 5018937 h 5190747"/>
                <a:gd name="connsiteX154" fmla="*/ 2786275 w 5079154"/>
                <a:gd name="connsiteY154" fmla="*/ 5016842 h 5190747"/>
                <a:gd name="connsiteX155" fmla="*/ 2902099 w 5079154"/>
                <a:gd name="connsiteY155" fmla="*/ 4999792 h 5190747"/>
                <a:gd name="connsiteX156" fmla="*/ 3016494 w 5079154"/>
                <a:gd name="connsiteY156" fmla="*/ 4976170 h 5190747"/>
                <a:gd name="connsiteX157" fmla="*/ 3452263 w 5079154"/>
                <a:gd name="connsiteY157" fmla="*/ 4822627 h 5190747"/>
                <a:gd name="connsiteX158" fmla="*/ 3503889 w 5079154"/>
                <a:gd name="connsiteY158" fmla="*/ 4797767 h 5190747"/>
                <a:gd name="connsiteX159" fmla="*/ 3554085 w 5079154"/>
                <a:gd name="connsiteY159" fmla="*/ 4770430 h 5190747"/>
                <a:gd name="connsiteX160" fmla="*/ 3603996 w 5079154"/>
                <a:gd name="connsiteY160" fmla="*/ 4742903 h 5190747"/>
                <a:gd name="connsiteX161" fmla="*/ 3628475 w 5079154"/>
                <a:gd name="connsiteY161" fmla="*/ 4728425 h 5190747"/>
                <a:gd name="connsiteX162" fmla="*/ 3652669 w 5079154"/>
                <a:gd name="connsiteY162" fmla="*/ 4713375 h 5190747"/>
                <a:gd name="connsiteX163" fmla="*/ 3700866 w 5079154"/>
                <a:gd name="connsiteY163" fmla="*/ 4683467 h 5190747"/>
                <a:gd name="connsiteX164" fmla="*/ 3712867 w 5079154"/>
                <a:gd name="connsiteY164" fmla="*/ 4675942 h 5190747"/>
                <a:gd name="connsiteX165" fmla="*/ 3724488 w 5079154"/>
                <a:gd name="connsiteY165" fmla="*/ 4667750 h 5190747"/>
                <a:gd name="connsiteX166" fmla="*/ 3747633 w 5079154"/>
                <a:gd name="connsiteY166" fmla="*/ 4651463 h 5190747"/>
                <a:gd name="connsiteX167" fmla="*/ 3794115 w 5079154"/>
                <a:gd name="connsiteY167" fmla="*/ 4619268 h 5190747"/>
                <a:gd name="connsiteX168" fmla="*/ 3805736 w 5079154"/>
                <a:gd name="connsiteY168" fmla="*/ 4611267 h 5190747"/>
                <a:gd name="connsiteX169" fmla="*/ 3816880 w 5079154"/>
                <a:gd name="connsiteY169" fmla="*/ 4602599 h 5190747"/>
                <a:gd name="connsiteX170" fmla="*/ 3839168 w 5079154"/>
                <a:gd name="connsiteY170" fmla="*/ 4585264 h 5190747"/>
                <a:gd name="connsiteX171" fmla="*/ 3883841 w 5079154"/>
                <a:gd name="connsiteY171" fmla="*/ 4550879 h 5190747"/>
                <a:gd name="connsiteX172" fmla="*/ 3905558 w 5079154"/>
                <a:gd name="connsiteY172" fmla="*/ 4532972 h 5190747"/>
                <a:gd name="connsiteX173" fmla="*/ 3926989 w 5079154"/>
                <a:gd name="connsiteY173" fmla="*/ 4514684 h 5190747"/>
                <a:gd name="connsiteX174" fmla="*/ 3969851 w 5079154"/>
                <a:gd name="connsiteY174" fmla="*/ 4478393 h 5190747"/>
                <a:gd name="connsiteX175" fmla="*/ 4011381 w 5079154"/>
                <a:gd name="connsiteY175" fmla="*/ 4440579 h 5190747"/>
                <a:gd name="connsiteX176" fmla="*/ 4053291 w 5079154"/>
                <a:gd name="connsiteY176" fmla="*/ 4403146 h 5190747"/>
                <a:gd name="connsiteX177" fmla="*/ 4093581 w 5079154"/>
                <a:gd name="connsiteY177" fmla="*/ 4363998 h 5190747"/>
                <a:gd name="connsiteX178" fmla="*/ 4134063 w 5079154"/>
                <a:gd name="connsiteY178" fmla="*/ 4324946 h 5190747"/>
                <a:gd name="connsiteX179" fmla="*/ 4172639 w 5079154"/>
                <a:gd name="connsiteY179" fmla="*/ 4283988 h 5190747"/>
                <a:gd name="connsiteX180" fmla="*/ 4450483 w 5079154"/>
                <a:gd name="connsiteY180" fmla="*/ 3926610 h 5190747"/>
                <a:gd name="connsiteX181" fmla="*/ 4647746 w 5079154"/>
                <a:gd name="connsiteY181" fmla="*/ 3513035 h 5190747"/>
                <a:gd name="connsiteX182" fmla="*/ 4664796 w 5079154"/>
                <a:gd name="connsiteY182" fmla="*/ 3457980 h 5190747"/>
                <a:gd name="connsiteX183" fmla="*/ 4681083 w 5079154"/>
                <a:gd name="connsiteY183" fmla="*/ 3402640 h 5190747"/>
                <a:gd name="connsiteX184" fmla="*/ 4707753 w 5079154"/>
                <a:gd name="connsiteY184" fmla="*/ 3290340 h 5190747"/>
                <a:gd name="connsiteX185" fmla="*/ 4726041 w 5079154"/>
                <a:gd name="connsiteY185" fmla="*/ 3176326 h 5190747"/>
                <a:gd name="connsiteX186" fmla="*/ 4735090 w 5079154"/>
                <a:gd name="connsiteY186" fmla="*/ 3061169 h 5190747"/>
                <a:gd name="connsiteX187" fmla="*/ 4713659 w 5079154"/>
                <a:gd name="connsiteY187" fmla="*/ 2603302 h 5190747"/>
                <a:gd name="connsiteX188" fmla="*/ 4707658 w 5079154"/>
                <a:gd name="connsiteY188" fmla="*/ 2546914 h 5190747"/>
                <a:gd name="connsiteX189" fmla="*/ 4700991 w 5079154"/>
                <a:gd name="connsiteY189" fmla="*/ 2490716 h 5190747"/>
                <a:gd name="connsiteX190" fmla="*/ 4692894 w 5079154"/>
                <a:gd name="connsiteY190" fmla="*/ 2434805 h 5190747"/>
                <a:gd name="connsiteX191" fmla="*/ 4684036 w 5079154"/>
                <a:gd name="connsiteY191" fmla="*/ 2379083 h 5190747"/>
                <a:gd name="connsiteX192" fmla="*/ 4673940 w 5079154"/>
                <a:gd name="connsiteY192" fmla="*/ 2323648 h 5190747"/>
                <a:gd name="connsiteX193" fmla="*/ 4669177 w 5079154"/>
                <a:gd name="connsiteY193" fmla="*/ 2295930 h 5190747"/>
                <a:gd name="connsiteX194" fmla="*/ 4663367 w 5079154"/>
                <a:gd name="connsiteY194" fmla="*/ 2268403 h 5190747"/>
                <a:gd name="connsiteX195" fmla="*/ 4652127 w 5079154"/>
                <a:gd name="connsiteY195" fmla="*/ 2213348 h 5190747"/>
                <a:gd name="connsiteX196" fmla="*/ 4646793 w 5079154"/>
                <a:gd name="connsiteY196" fmla="*/ 2185821 h 5190747"/>
                <a:gd name="connsiteX197" fmla="*/ 4640602 w 5079154"/>
                <a:gd name="connsiteY197" fmla="*/ 2158484 h 5190747"/>
                <a:gd name="connsiteX198" fmla="*/ 4526969 w 5079154"/>
                <a:gd name="connsiteY198" fmla="*/ 1725668 h 5190747"/>
                <a:gd name="connsiteX199" fmla="*/ 4348947 w 5079154"/>
                <a:gd name="connsiteY199" fmla="*/ 1315426 h 5190747"/>
                <a:gd name="connsiteX200" fmla="*/ 4322277 w 5079154"/>
                <a:gd name="connsiteY200" fmla="*/ 1266087 h 5190747"/>
                <a:gd name="connsiteX201" fmla="*/ 4293416 w 5079154"/>
                <a:gd name="connsiteY201" fmla="*/ 1218176 h 5190747"/>
                <a:gd name="connsiteX202" fmla="*/ 4264555 w 5079154"/>
                <a:gd name="connsiteY202" fmla="*/ 1170075 h 5190747"/>
                <a:gd name="connsiteX203" fmla="*/ 4233599 w 5079154"/>
                <a:gd name="connsiteY203" fmla="*/ 1123403 h 5190747"/>
                <a:gd name="connsiteX204" fmla="*/ 4202262 w 5079154"/>
                <a:gd name="connsiteY204" fmla="*/ 1076825 h 5190747"/>
                <a:gd name="connsiteX205" fmla="*/ 4169115 w 5079154"/>
                <a:gd name="connsiteY205" fmla="*/ 1031582 h 5190747"/>
                <a:gd name="connsiteX206" fmla="*/ 4152541 w 5079154"/>
                <a:gd name="connsiteY206" fmla="*/ 1008912 h 5190747"/>
                <a:gd name="connsiteX207" fmla="*/ 4144254 w 5079154"/>
                <a:gd name="connsiteY207" fmla="*/ 997577 h 5190747"/>
                <a:gd name="connsiteX208" fmla="*/ 4135396 w 5079154"/>
                <a:gd name="connsiteY208" fmla="*/ 986719 h 5190747"/>
                <a:gd name="connsiteX209" fmla="*/ 4099963 w 5079154"/>
                <a:gd name="connsiteY209" fmla="*/ 943190 h 5190747"/>
                <a:gd name="connsiteX210" fmla="*/ 3779256 w 5079154"/>
                <a:gd name="connsiteY210" fmla="*/ 627721 h 5190747"/>
                <a:gd name="connsiteX211" fmla="*/ 3593519 w 5079154"/>
                <a:gd name="connsiteY211" fmla="*/ 497705 h 5190747"/>
                <a:gd name="connsiteX212" fmla="*/ 3392827 w 5079154"/>
                <a:gd name="connsiteY212" fmla="*/ 389882 h 5190747"/>
                <a:gd name="connsiteX213" fmla="*/ 2957534 w 5079154"/>
                <a:gd name="connsiteY213" fmla="*/ 245102 h 5190747"/>
                <a:gd name="connsiteX214" fmla="*/ 2901051 w 5079154"/>
                <a:gd name="connsiteY214" fmla="*/ 232910 h 5190747"/>
                <a:gd name="connsiteX215" fmla="*/ 2843901 w 5079154"/>
                <a:gd name="connsiteY215" fmla="*/ 223861 h 5190747"/>
                <a:gd name="connsiteX216" fmla="*/ 2729030 w 5079154"/>
                <a:gd name="connsiteY216" fmla="*/ 208240 h 5190747"/>
                <a:gd name="connsiteX217" fmla="*/ 2671213 w 5079154"/>
                <a:gd name="connsiteY217" fmla="*/ 202716 h 5190747"/>
                <a:gd name="connsiteX218" fmla="*/ 2613206 w 5079154"/>
                <a:gd name="connsiteY218" fmla="*/ 198430 h 5190747"/>
                <a:gd name="connsiteX219" fmla="*/ 2496620 w 5079154"/>
                <a:gd name="connsiteY219" fmla="*/ 193572 h 5190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Lst>
              <a:rect l="l" t="t" r="r" b="b"/>
              <a:pathLst>
                <a:path w="5079154" h="5190747">
                  <a:moveTo>
                    <a:pt x="2498620" y="24"/>
                  </a:moveTo>
                  <a:cubicBezTo>
                    <a:pt x="2829900" y="881"/>
                    <a:pt x="3167084" y="51649"/>
                    <a:pt x="3484267" y="172045"/>
                  </a:cubicBezTo>
                  <a:lnTo>
                    <a:pt x="3543417" y="195382"/>
                  </a:lnTo>
                  <a:lnTo>
                    <a:pt x="3573040" y="207002"/>
                  </a:lnTo>
                  <a:cubicBezTo>
                    <a:pt x="3582756" y="211193"/>
                    <a:pt x="3592376" y="215670"/>
                    <a:pt x="3602091" y="220051"/>
                  </a:cubicBezTo>
                  <a:lnTo>
                    <a:pt x="3660099" y="246531"/>
                  </a:lnTo>
                  <a:lnTo>
                    <a:pt x="3689150" y="259771"/>
                  </a:lnTo>
                  <a:cubicBezTo>
                    <a:pt x="3698770" y="264343"/>
                    <a:pt x="3708009" y="269486"/>
                    <a:pt x="3717534" y="274439"/>
                  </a:cubicBezTo>
                  <a:lnTo>
                    <a:pt x="3774303" y="303871"/>
                  </a:lnTo>
                  <a:lnTo>
                    <a:pt x="3802688" y="318635"/>
                  </a:lnTo>
                  <a:cubicBezTo>
                    <a:pt x="3812022" y="323779"/>
                    <a:pt x="3821071" y="329398"/>
                    <a:pt x="3830310" y="334732"/>
                  </a:cubicBezTo>
                  <a:lnTo>
                    <a:pt x="3885555" y="367308"/>
                  </a:lnTo>
                  <a:lnTo>
                    <a:pt x="3913178" y="383691"/>
                  </a:lnTo>
                  <a:lnTo>
                    <a:pt x="3939943" y="401312"/>
                  </a:lnTo>
                  <a:cubicBezTo>
                    <a:pt x="4083580" y="494371"/>
                    <a:pt x="4218168" y="602957"/>
                    <a:pt x="4339612" y="724972"/>
                  </a:cubicBezTo>
                  <a:cubicBezTo>
                    <a:pt x="4460675" y="847368"/>
                    <a:pt x="4570117" y="982051"/>
                    <a:pt x="4664034" y="1126832"/>
                  </a:cubicBezTo>
                  <a:cubicBezTo>
                    <a:pt x="4758331" y="1271421"/>
                    <a:pt x="4837674" y="1425631"/>
                    <a:pt x="4902539" y="1585460"/>
                  </a:cubicBezTo>
                  <a:cubicBezTo>
                    <a:pt x="4966357" y="1745576"/>
                    <a:pt x="5019316" y="1910930"/>
                    <a:pt x="5047891" y="2081046"/>
                  </a:cubicBezTo>
                  <a:cubicBezTo>
                    <a:pt x="5062369" y="2166009"/>
                    <a:pt x="5070847" y="2251829"/>
                    <a:pt x="5075228" y="2337554"/>
                  </a:cubicBezTo>
                  <a:cubicBezTo>
                    <a:pt x="5076942" y="2358986"/>
                    <a:pt x="5077228" y="2380417"/>
                    <a:pt x="5077609" y="2401943"/>
                  </a:cubicBezTo>
                  <a:lnTo>
                    <a:pt x="5078847" y="2466237"/>
                  </a:lnTo>
                  <a:cubicBezTo>
                    <a:pt x="5079609" y="2487668"/>
                    <a:pt x="5078752" y="2509099"/>
                    <a:pt x="5078466" y="2530531"/>
                  </a:cubicBezTo>
                  <a:lnTo>
                    <a:pt x="5076942" y="2594729"/>
                  </a:lnTo>
                  <a:cubicBezTo>
                    <a:pt x="5071037" y="2765894"/>
                    <a:pt x="5038557" y="2934962"/>
                    <a:pt x="4999028" y="3099269"/>
                  </a:cubicBezTo>
                  <a:cubicBezTo>
                    <a:pt x="4988550" y="3140321"/>
                    <a:pt x="4978359" y="3181279"/>
                    <a:pt x="4968738" y="3222141"/>
                  </a:cubicBezTo>
                  <a:lnTo>
                    <a:pt x="4952451" y="3283101"/>
                  </a:lnTo>
                  <a:lnTo>
                    <a:pt x="4936925" y="3344156"/>
                  </a:lnTo>
                  <a:lnTo>
                    <a:pt x="4919875" y="3404831"/>
                  </a:lnTo>
                  <a:cubicBezTo>
                    <a:pt x="4914256" y="3425024"/>
                    <a:pt x="4909207" y="3445407"/>
                    <a:pt x="4903016" y="3465410"/>
                  </a:cubicBezTo>
                  <a:cubicBezTo>
                    <a:pt x="4890252" y="3505415"/>
                    <a:pt x="4878537" y="3545705"/>
                    <a:pt x="4865297" y="3585520"/>
                  </a:cubicBezTo>
                  <a:cubicBezTo>
                    <a:pt x="4811957" y="3744682"/>
                    <a:pt x="4749378" y="3901655"/>
                    <a:pt x="4671177" y="4052340"/>
                  </a:cubicBezTo>
                  <a:cubicBezTo>
                    <a:pt x="4593073" y="4202835"/>
                    <a:pt x="4498870" y="4346948"/>
                    <a:pt x="4386094" y="4476393"/>
                  </a:cubicBezTo>
                  <a:cubicBezTo>
                    <a:pt x="4371997" y="4492490"/>
                    <a:pt x="4358091" y="4508969"/>
                    <a:pt x="4343708" y="4524875"/>
                  </a:cubicBezTo>
                  <a:lnTo>
                    <a:pt x="4298655" y="4570976"/>
                  </a:lnTo>
                  <a:cubicBezTo>
                    <a:pt x="4283605" y="4586312"/>
                    <a:pt x="4268651" y="4601742"/>
                    <a:pt x="4252935" y="4616411"/>
                  </a:cubicBezTo>
                  <a:cubicBezTo>
                    <a:pt x="4237028" y="4630793"/>
                    <a:pt x="4221026" y="4645176"/>
                    <a:pt x="4204738" y="4659273"/>
                  </a:cubicBezTo>
                  <a:lnTo>
                    <a:pt x="4180354" y="4680419"/>
                  </a:lnTo>
                  <a:cubicBezTo>
                    <a:pt x="4172163" y="4687372"/>
                    <a:pt x="4164257" y="4694706"/>
                    <a:pt x="4155494" y="4700898"/>
                  </a:cubicBezTo>
                  <a:lnTo>
                    <a:pt x="4103964" y="4739664"/>
                  </a:lnTo>
                  <a:lnTo>
                    <a:pt x="4078151" y="4759000"/>
                  </a:lnTo>
                  <a:cubicBezTo>
                    <a:pt x="4069578" y="4765477"/>
                    <a:pt x="4060910" y="4771764"/>
                    <a:pt x="4051766" y="4777479"/>
                  </a:cubicBezTo>
                  <a:lnTo>
                    <a:pt x="3997950" y="4812816"/>
                  </a:lnTo>
                  <a:lnTo>
                    <a:pt x="3970994" y="4830342"/>
                  </a:lnTo>
                  <a:lnTo>
                    <a:pt x="3957469" y="4839010"/>
                  </a:lnTo>
                  <a:lnTo>
                    <a:pt x="3943563" y="4847011"/>
                  </a:lnTo>
                  <a:lnTo>
                    <a:pt x="3887746" y="4878824"/>
                  </a:lnTo>
                  <a:lnTo>
                    <a:pt x="3859742" y="4894541"/>
                  </a:lnTo>
                  <a:lnTo>
                    <a:pt x="3845741" y="4902351"/>
                  </a:lnTo>
                  <a:lnTo>
                    <a:pt x="3831358" y="4909400"/>
                  </a:lnTo>
                  <a:lnTo>
                    <a:pt x="3773827" y="4937498"/>
                  </a:lnTo>
                  <a:lnTo>
                    <a:pt x="3745157" y="4951500"/>
                  </a:lnTo>
                  <a:cubicBezTo>
                    <a:pt x="3735632" y="4956263"/>
                    <a:pt x="3726012" y="4960835"/>
                    <a:pt x="3716106" y="4964835"/>
                  </a:cubicBezTo>
                  <a:lnTo>
                    <a:pt x="3657146" y="4989314"/>
                  </a:lnTo>
                  <a:cubicBezTo>
                    <a:pt x="3637429" y="4997220"/>
                    <a:pt x="3618093" y="5005983"/>
                    <a:pt x="3598091" y="5013032"/>
                  </a:cubicBezTo>
                  <a:lnTo>
                    <a:pt x="3538083" y="5033986"/>
                  </a:lnTo>
                  <a:cubicBezTo>
                    <a:pt x="3518081" y="5040845"/>
                    <a:pt x="3498174" y="5047989"/>
                    <a:pt x="3478171" y="5054656"/>
                  </a:cubicBezTo>
                  <a:lnTo>
                    <a:pt x="3417306" y="5072086"/>
                  </a:lnTo>
                  <a:lnTo>
                    <a:pt x="3356632" y="5089422"/>
                  </a:lnTo>
                  <a:cubicBezTo>
                    <a:pt x="3336344" y="5094756"/>
                    <a:pt x="3315770" y="5099138"/>
                    <a:pt x="3295386" y="5103996"/>
                  </a:cubicBezTo>
                  <a:cubicBezTo>
                    <a:pt x="3254524" y="5113330"/>
                    <a:pt x="3213948" y="5123712"/>
                    <a:pt x="3172514" y="5129999"/>
                  </a:cubicBezTo>
                  <a:lnTo>
                    <a:pt x="3110887" y="5141143"/>
                  </a:lnTo>
                  <a:lnTo>
                    <a:pt x="3080121" y="5146667"/>
                  </a:lnTo>
                  <a:cubicBezTo>
                    <a:pt x="3069834" y="5148286"/>
                    <a:pt x="3059547" y="5149525"/>
                    <a:pt x="3049165" y="5150954"/>
                  </a:cubicBezTo>
                  <a:cubicBezTo>
                    <a:pt x="2884859" y="5176481"/>
                    <a:pt x="2718838" y="5186958"/>
                    <a:pt x="2555008" y="5189435"/>
                  </a:cubicBezTo>
                  <a:cubicBezTo>
                    <a:pt x="2514050" y="5190197"/>
                    <a:pt x="2473093" y="5191244"/>
                    <a:pt x="2431945" y="5190483"/>
                  </a:cubicBezTo>
                  <a:lnTo>
                    <a:pt x="2370318" y="5190387"/>
                  </a:lnTo>
                  <a:cubicBezTo>
                    <a:pt x="2349744" y="5190292"/>
                    <a:pt x="2329266" y="5190577"/>
                    <a:pt x="2308501" y="5189244"/>
                  </a:cubicBezTo>
                  <a:lnTo>
                    <a:pt x="2184200" y="5183434"/>
                  </a:lnTo>
                  <a:lnTo>
                    <a:pt x="2059994" y="5172099"/>
                  </a:lnTo>
                  <a:cubicBezTo>
                    <a:pt x="1894544" y="5153335"/>
                    <a:pt x="1729095" y="5121236"/>
                    <a:pt x="1568027" y="5069134"/>
                  </a:cubicBezTo>
                  <a:lnTo>
                    <a:pt x="1537738" y="5059704"/>
                  </a:lnTo>
                  <a:cubicBezTo>
                    <a:pt x="1527546" y="5056751"/>
                    <a:pt x="1517831" y="5052465"/>
                    <a:pt x="1507829" y="5048941"/>
                  </a:cubicBezTo>
                  <a:lnTo>
                    <a:pt x="1448298" y="5026557"/>
                  </a:lnTo>
                  <a:lnTo>
                    <a:pt x="1418485" y="5015318"/>
                  </a:lnTo>
                  <a:cubicBezTo>
                    <a:pt x="1408484" y="5011698"/>
                    <a:pt x="1398959" y="5006840"/>
                    <a:pt x="1389243" y="5002649"/>
                  </a:cubicBezTo>
                  <a:lnTo>
                    <a:pt x="1331045" y="4976360"/>
                  </a:lnTo>
                  <a:cubicBezTo>
                    <a:pt x="1253702" y="4940737"/>
                    <a:pt x="1178645" y="4899494"/>
                    <a:pt x="1106446" y="4853583"/>
                  </a:cubicBezTo>
                  <a:cubicBezTo>
                    <a:pt x="962047" y="4761667"/>
                    <a:pt x="829268" y="4650796"/>
                    <a:pt x="710777" y="4526495"/>
                  </a:cubicBezTo>
                  <a:cubicBezTo>
                    <a:pt x="592667" y="4401813"/>
                    <a:pt x="488940" y="4263795"/>
                    <a:pt x="400834" y="4116824"/>
                  </a:cubicBezTo>
                  <a:cubicBezTo>
                    <a:pt x="312728" y="3969758"/>
                    <a:pt x="239671" y="3814215"/>
                    <a:pt x="181092" y="3653719"/>
                  </a:cubicBezTo>
                  <a:cubicBezTo>
                    <a:pt x="122418" y="3493223"/>
                    <a:pt x="78127" y="3327773"/>
                    <a:pt x="47361" y="3159943"/>
                  </a:cubicBezTo>
                  <a:cubicBezTo>
                    <a:pt x="43646" y="3138988"/>
                    <a:pt x="39265" y="3118033"/>
                    <a:pt x="36026" y="3096887"/>
                  </a:cubicBezTo>
                  <a:lnTo>
                    <a:pt x="26882" y="3033546"/>
                  </a:lnTo>
                  <a:cubicBezTo>
                    <a:pt x="24120" y="3012400"/>
                    <a:pt x="20596" y="2991350"/>
                    <a:pt x="18596" y="2970110"/>
                  </a:cubicBezTo>
                  <a:lnTo>
                    <a:pt x="12214" y="2906482"/>
                  </a:lnTo>
                  <a:cubicBezTo>
                    <a:pt x="7261" y="2864096"/>
                    <a:pt x="5737" y="2821424"/>
                    <a:pt x="3451" y="2778848"/>
                  </a:cubicBezTo>
                  <a:cubicBezTo>
                    <a:pt x="689" y="2736271"/>
                    <a:pt x="308" y="2693599"/>
                    <a:pt x="22" y="2650927"/>
                  </a:cubicBezTo>
                  <a:cubicBezTo>
                    <a:pt x="-645" y="2480334"/>
                    <a:pt x="13928" y="2309837"/>
                    <a:pt x="42313" y="2141625"/>
                  </a:cubicBezTo>
                  <a:cubicBezTo>
                    <a:pt x="70507" y="1973414"/>
                    <a:pt x="111369" y="1807202"/>
                    <a:pt x="165662" y="1644896"/>
                  </a:cubicBezTo>
                  <a:cubicBezTo>
                    <a:pt x="219954" y="1482685"/>
                    <a:pt x="287963" y="1324666"/>
                    <a:pt x="370259" y="1173504"/>
                  </a:cubicBezTo>
                  <a:cubicBezTo>
                    <a:pt x="452459" y="1022438"/>
                    <a:pt x="549519" y="878515"/>
                    <a:pt x="661247" y="746022"/>
                  </a:cubicBezTo>
                  <a:lnTo>
                    <a:pt x="704015" y="696968"/>
                  </a:lnTo>
                  <a:cubicBezTo>
                    <a:pt x="718302" y="680680"/>
                    <a:pt x="732113" y="664012"/>
                    <a:pt x="747353" y="648486"/>
                  </a:cubicBezTo>
                  <a:lnTo>
                    <a:pt x="792121" y="601147"/>
                  </a:lnTo>
                  <a:lnTo>
                    <a:pt x="814505" y="577429"/>
                  </a:lnTo>
                  <a:cubicBezTo>
                    <a:pt x="822125" y="569619"/>
                    <a:pt x="830221" y="562380"/>
                    <a:pt x="838031" y="554855"/>
                  </a:cubicBezTo>
                  <a:cubicBezTo>
                    <a:pt x="853843" y="539901"/>
                    <a:pt x="869845" y="525137"/>
                    <a:pt x="885942" y="510469"/>
                  </a:cubicBezTo>
                  <a:cubicBezTo>
                    <a:pt x="894038" y="503230"/>
                    <a:pt x="902039" y="495800"/>
                    <a:pt x="910326" y="488752"/>
                  </a:cubicBezTo>
                  <a:lnTo>
                    <a:pt x="935948" y="468368"/>
                  </a:lnTo>
                  <a:cubicBezTo>
                    <a:pt x="970334" y="441508"/>
                    <a:pt x="1004147" y="414171"/>
                    <a:pt x="1040533" y="390073"/>
                  </a:cubicBezTo>
                  <a:cubicBezTo>
                    <a:pt x="1183313" y="290155"/>
                    <a:pt x="1339713" y="210907"/>
                    <a:pt x="1501638" y="152614"/>
                  </a:cubicBezTo>
                  <a:cubicBezTo>
                    <a:pt x="1663658" y="93940"/>
                    <a:pt x="1830822" y="56602"/>
                    <a:pt x="1997700" y="32599"/>
                  </a:cubicBezTo>
                  <a:cubicBezTo>
                    <a:pt x="2164864" y="9073"/>
                    <a:pt x="2332599" y="-548"/>
                    <a:pt x="2498620" y="24"/>
                  </a:cubicBezTo>
                  <a:close/>
                  <a:moveTo>
                    <a:pt x="2496620" y="193572"/>
                  </a:moveTo>
                  <a:cubicBezTo>
                    <a:pt x="2340886" y="190714"/>
                    <a:pt x="2186486" y="205859"/>
                    <a:pt x="2037229" y="241483"/>
                  </a:cubicBezTo>
                  <a:cubicBezTo>
                    <a:pt x="1887972" y="276820"/>
                    <a:pt x="1745383" y="333494"/>
                    <a:pt x="1613081" y="404646"/>
                  </a:cubicBezTo>
                  <a:cubicBezTo>
                    <a:pt x="1480683" y="475893"/>
                    <a:pt x="1358477" y="561904"/>
                    <a:pt x="1245892" y="657725"/>
                  </a:cubicBezTo>
                  <a:cubicBezTo>
                    <a:pt x="1216841" y="680490"/>
                    <a:pt x="1190837" y="707160"/>
                    <a:pt x="1163310" y="731639"/>
                  </a:cubicBezTo>
                  <a:lnTo>
                    <a:pt x="1142831" y="750118"/>
                  </a:lnTo>
                  <a:cubicBezTo>
                    <a:pt x="1136069" y="756404"/>
                    <a:pt x="1129687" y="763072"/>
                    <a:pt x="1123019" y="769453"/>
                  </a:cubicBezTo>
                  <a:cubicBezTo>
                    <a:pt x="1109780" y="782312"/>
                    <a:pt x="1096540" y="795171"/>
                    <a:pt x="1083014" y="807744"/>
                  </a:cubicBezTo>
                  <a:cubicBezTo>
                    <a:pt x="1076347" y="814126"/>
                    <a:pt x="1069394" y="820222"/>
                    <a:pt x="1062917" y="826794"/>
                  </a:cubicBezTo>
                  <a:lnTo>
                    <a:pt x="1043676" y="846701"/>
                  </a:lnTo>
                  <a:lnTo>
                    <a:pt x="1005100" y="886516"/>
                  </a:lnTo>
                  <a:cubicBezTo>
                    <a:pt x="991860" y="899470"/>
                    <a:pt x="980240" y="913948"/>
                    <a:pt x="968143" y="927949"/>
                  </a:cubicBezTo>
                  <a:lnTo>
                    <a:pt x="932138" y="970336"/>
                  </a:lnTo>
                  <a:cubicBezTo>
                    <a:pt x="744020" y="1200269"/>
                    <a:pt x="605526" y="1472113"/>
                    <a:pt x="514467" y="1759006"/>
                  </a:cubicBezTo>
                  <a:cubicBezTo>
                    <a:pt x="468842" y="1902547"/>
                    <a:pt x="435219" y="2050376"/>
                    <a:pt x="413693" y="2199918"/>
                  </a:cubicBezTo>
                  <a:cubicBezTo>
                    <a:pt x="392261" y="2349556"/>
                    <a:pt x="381689" y="2500622"/>
                    <a:pt x="380546" y="2651689"/>
                  </a:cubicBezTo>
                  <a:lnTo>
                    <a:pt x="380260" y="2708363"/>
                  </a:lnTo>
                  <a:cubicBezTo>
                    <a:pt x="379688" y="2727317"/>
                    <a:pt x="381117" y="2746082"/>
                    <a:pt x="381403" y="2765036"/>
                  </a:cubicBezTo>
                  <a:lnTo>
                    <a:pt x="383117" y="2821710"/>
                  </a:lnTo>
                  <a:cubicBezTo>
                    <a:pt x="383213" y="2831140"/>
                    <a:pt x="383879" y="2840570"/>
                    <a:pt x="384546" y="2849999"/>
                  </a:cubicBezTo>
                  <a:lnTo>
                    <a:pt x="386261" y="2878289"/>
                  </a:lnTo>
                  <a:lnTo>
                    <a:pt x="389499" y="2934867"/>
                  </a:lnTo>
                  <a:cubicBezTo>
                    <a:pt x="390452" y="2953727"/>
                    <a:pt x="392928" y="2972491"/>
                    <a:pt x="394547" y="2991255"/>
                  </a:cubicBezTo>
                  <a:lnTo>
                    <a:pt x="399691" y="3047738"/>
                  </a:lnTo>
                  <a:cubicBezTo>
                    <a:pt x="401501" y="3066598"/>
                    <a:pt x="404358" y="3085172"/>
                    <a:pt x="406644" y="3103936"/>
                  </a:cubicBezTo>
                  <a:cubicBezTo>
                    <a:pt x="425599" y="3253859"/>
                    <a:pt x="456650" y="3402354"/>
                    <a:pt x="500370" y="3546753"/>
                  </a:cubicBezTo>
                  <a:cubicBezTo>
                    <a:pt x="544090" y="3691152"/>
                    <a:pt x="600668" y="3831550"/>
                    <a:pt x="670677" y="3964710"/>
                  </a:cubicBezTo>
                  <a:cubicBezTo>
                    <a:pt x="740591" y="4097870"/>
                    <a:pt x="823458" y="4224171"/>
                    <a:pt x="920042" y="4339233"/>
                  </a:cubicBezTo>
                  <a:cubicBezTo>
                    <a:pt x="1016720" y="4454105"/>
                    <a:pt x="1127115" y="4557356"/>
                    <a:pt x="1248464" y="4646700"/>
                  </a:cubicBezTo>
                  <a:lnTo>
                    <a:pt x="1294374" y="4679657"/>
                  </a:lnTo>
                  <a:lnTo>
                    <a:pt x="1317329" y="4696230"/>
                  </a:lnTo>
                  <a:lnTo>
                    <a:pt x="1341237" y="4711375"/>
                  </a:lnTo>
                  <a:lnTo>
                    <a:pt x="1388957" y="4742046"/>
                  </a:lnTo>
                  <a:cubicBezTo>
                    <a:pt x="1396958" y="4747094"/>
                    <a:pt x="1404769" y="4752523"/>
                    <a:pt x="1412960" y="4757190"/>
                  </a:cubicBezTo>
                  <a:lnTo>
                    <a:pt x="1437725" y="4771097"/>
                  </a:lnTo>
                  <a:lnTo>
                    <a:pt x="1487351" y="4798910"/>
                  </a:lnTo>
                  <a:cubicBezTo>
                    <a:pt x="1495733" y="4803387"/>
                    <a:pt x="1503734" y="4808625"/>
                    <a:pt x="1512402" y="4812626"/>
                  </a:cubicBezTo>
                  <a:lnTo>
                    <a:pt x="1538024" y="4825199"/>
                  </a:lnTo>
                  <a:lnTo>
                    <a:pt x="1589364" y="4850345"/>
                  </a:lnTo>
                  <a:cubicBezTo>
                    <a:pt x="1598031" y="4854345"/>
                    <a:pt x="1606318" y="4859108"/>
                    <a:pt x="1615176" y="4862632"/>
                  </a:cubicBezTo>
                  <a:lnTo>
                    <a:pt x="1641560" y="4873681"/>
                  </a:lnTo>
                  <a:cubicBezTo>
                    <a:pt x="1781864" y="4934355"/>
                    <a:pt x="1930549" y="4979218"/>
                    <a:pt x="2083616" y="5005602"/>
                  </a:cubicBezTo>
                  <a:lnTo>
                    <a:pt x="2199059" y="5021985"/>
                  </a:lnTo>
                  <a:cubicBezTo>
                    <a:pt x="2237825" y="5025604"/>
                    <a:pt x="2276688" y="5028176"/>
                    <a:pt x="2315645" y="5031224"/>
                  </a:cubicBezTo>
                  <a:cubicBezTo>
                    <a:pt x="2334981" y="5033225"/>
                    <a:pt x="2354697" y="5033034"/>
                    <a:pt x="2374414" y="5033415"/>
                  </a:cubicBezTo>
                  <a:lnTo>
                    <a:pt x="2433374" y="5034273"/>
                  </a:lnTo>
                  <a:cubicBezTo>
                    <a:pt x="2472617" y="5035129"/>
                    <a:pt x="2512146" y="5033892"/>
                    <a:pt x="2551579" y="5033130"/>
                  </a:cubicBezTo>
                  <a:cubicBezTo>
                    <a:pt x="2591013" y="5031891"/>
                    <a:pt x="2630637" y="5031701"/>
                    <a:pt x="2669499" y="5027700"/>
                  </a:cubicBezTo>
                  <a:lnTo>
                    <a:pt x="2727982" y="5022747"/>
                  </a:lnTo>
                  <a:lnTo>
                    <a:pt x="2757224" y="5020270"/>
                  </a:lnTo>
                  <a:lnTo>
                    <a:pt x="2771797" y="5018937"/>
                  </a:lnTo>
                  <a:lnTo>
                    <a:pt x="2786275" y="5016842"/>
                  </a:lnTo>
                  <a:lnTo>
                    <a:pt x="2902099" y="4999792"/>
                  </a:lnTo>
                  <a:cubicBezTo>
                    <a:pt x="2940485" y="4992839"/>
                    <a:pt x="2978394" y="4984076"/>
                    <a:pt x="3016494" y="4976170"/>
                  </a:cubicBezTo>
                  <a:cubicBezTo>
                    <a:pt x="3167942" y="4940737"/>
                    <a:pt x="3314246" y="4888540"/>
                    <a:pt x="3452263" y="4822627"/>
                  </a:cubicBezTo>
                  <a:lnTo>
                    <a:pt x="3503889" y="4797767"/>
                  </a:lnTo>
                  <a:cubicBezTo>
                    <a:pt x="3521033" y="4789385"/>
                    <a:pt x="3537416" y="4779479"/>
                    <a:pt x="3554085" y="4770430"/>
                  </a:cubicBezTo>
                  <a:lnTo>
                    <a:pt x="3603996" y="4742903"/>
                  </a:lnTo>
                  <a:cubicBezTo>
                    <a:pt x="3612474" y="4738616"/>
                    <a:pt x="3620475" y="4733568"/>
                    <a:pt x="3628475" y="4728425"/>
                  </a:cubicBezTo>
                  <a:lnTo>
                    <a:pt x="3652669" y="4713375"/>
                  </a:lnTo>
                  <a:lnTo>
                    <a:pt x="3700866" y="4683467"/>
                  </a:lnTo>
                  <a:lnTo>
                    <a:pt x="3712867" y="4675942"/>
                  </a:lnTo>
                  <a:lnTo>
                    <a:pt x="3724488" y="4667750"/>
                  </a:lnTo>
                  <a:lnTo>
                    <a:pt x="3747633" y="4651463"/>
                  </a:lnTo>
                  <a:lnTo>
                    <a:pt x="3794115" y="4619268"/>
                  </a:lnTo>
                  <a:lnTo>
                    <a:pt x="3805736" y="4611267"/>
                  </a:lnTo>
                  <a:lnTo>
                    <a:pt x="3816880" y="4602599"/>
                  </a:lnTo>
                  <a:lnTo>
                    <a:pt x="3839168" y="4585264"/>
                  </a:lnTo>
                  <a:lnTo>
                    <a:pt x="3883841" y="4550879"/>
                  </a:lnTo>
                  <a:cubicBezTo>
                    <a:pt x="3891366" y="4545354"/>
                    <a:pt x="3898509" y="4539163"/>
                    <a:pt x="3905558" y="4532972"/>
                  </a:cubicBezTo>
                  <a:lnTo>
                    <a:pt x="3926989" y="4514684"/>
                  </a:lnTo>
                  <a:lnTo>
                    <a:pt x="3969851" y="4478393"/>
                  </a:lnTo>
                  <a:cubicBezTo>
                    <a:pt x="3984234" y="4466392"/>
                    <a:pt x="3997379" y="4452962"/>
                    <a:pt x="4011381" y="4440579"/>
                  </a:cubicBezTo>
                  <a:cubicBezTo>
                    <a:pt x="4025192" y="4427911"/>
                    <a:pt x="4039193" y="4415529"/>
                    <a:pt x="4053291" y="4403146"/>
                  </a:cubicBezTo>
                  <a:cubicBezTo>
                    <a:pt x="4067102" y="4390573"/>
                    <a:pt x="4079960" y="4376857"/>
                    <a:pt x="4093581" y="4363998"/>
                  </a:cubicBezTo>
                  <a:lnTo>
                    <a:pt x="4134063" y="4324946"/>
                  </a:lnTo>
                  <a:lnTo>
                    <a:pt x="4172639" y="4283988"/>
                  </a:lnTo>
                  <a:cubicBezTo>
                    <a:pt x="4275223" y="4174546"/>
                    <a:pt x="4369425" y="4055579"/>
                    <a:pt x="4450483" y="3926610"/>
                  </a:cubicBezTo>
                  <a:cubicBezTo>
                    <a:pt x="4531541" y="3797832"/>
                    <a:pt x="4599359" y="3658957"/>
                    <a:pt x="4647746" y="3513035"/>
                  </a:cubicBezTo>
                  <a:cubicBezTo>
                    <a:pt x="4654604" y="3495032"/>
                    <a:pt x="4659176" y="3476268"/>
                    <a:pt x="4664796" y="3457980"/>
                  </a:cubicBezTo>
                  <a:lnTo>
                    <a:pt x="4681083" y="3402640"/>
                  </a:lnTo>
                  <a:cubicBezTo>
                    <a:pt x="4690704" y="3365397"/>
                    <a:pt x="4699181" y="3327869"/>
                    <a:pt x="4707753" y="3290340"/>
                  </a:cubicBezTo>
                  <a:cubicBezTo>
                    <a:pt x="4714802" y="3252431"/>
                    <a:pt x="4720517" y="3214331"/>
                    <a:pt x="4726041" y="3176326"/>
                  </a:cubicBezTo>
                  <a:cubicBezTo>
                    <a:pt x="4729566" y="3137845"/>
                    <a:pt x="4733090" y="3099554"/>
                    <a:pt x="4735090" y="3061169"/>
                  </a:cubicBezTo>
                  <a:cubicBezTo>
                    <a:pt x="4741281" y="2906959"/>
                    <a:pt x="4727280" y="2753702"/>
                    <a:pt x="4713659" y="2603302"/>
                  </a:cubicBezTo>
                  <a:lnTo>
                    <a:pt x="4707658" y="2546914"/>
                  </a:lnTo>
                  <a:cubicBezTo>
                    <a:pt x="4705658" y="2528149"/>
                    <a:pt x="4704134" y="2509385"/>
                    <a:pt x="4700991" y="2490716"/>
                  </a:cubicBezTo>
                  <a:lnTo>
                    <a:pt x="4692894" y="2434805"/>
                  </a:lnTo>
                  <a:cubicBezTo>
                    <a:pt x="4690227" y="2416136"/>
                    <a:pt x="4687656" y="2397562"/>
                    <a:pt x="4684036" y="2379083"/>
                  </a:cubicBezTo>
                  <a:lnTo>
                    <a:pt x="4673940" y="2323648"/>
                  </a:lnTo>
                  <a:lnTo>
                    <a:pt x="4669177" y="2295930"/>
                  </a:lnTo>
                  <a:cubicBezTo>
                    <a:pt x="4667463" y="2286691"/>
                    <a:pt x="4665272" y="2277547"/>
                    <a:pt x="4663367" y="2268403"/>
                  </a:cubicBezTo>
                  <a:cubicBezTo>
                    <a:pt x="4659366" y="2250115"/>
                    <a:pt x="4655747" y="2231732"/>
                    <a:pt x="4652127" y="2213348"/>
                  </a:cubicBezTo>
                  <a:lnTo>
                    <a:pt x="4646793" y="2185821"/>
                  </a:lnTo>
                  <a:lnTo>
                    <a:pt x="4640602" y="2158484"/>
                  </a:lnTo>
                  <a:cubicBezTo>
                    <a:pt x="4608979" y="2012561"/>
                    <a:pt x="4575737" y="1866829"/>
                    <a:pt x="4526969" y="1725668"/>
                  </a:cubicBezTo>
                  <a:cubicBezTo>
                    <a:pt x="4479344" y="1584222"/>
                    <a:pt x="4419813" y="1446776"/>
                    <a:pt x="4348947" y="1315426"/>
                  </a:cubicBezTo>
                  <a:lnTo>
                    <a:pt x="4322277" y="1266087"/>
                  </a:lnTo>
                  <a:lnTo>
                    <a:pt x="4293416" y="1218176"/>
                  </a:lnTo>
                  <a:cubicBezTo>
                    <a:pt x="4283796" y="1202174"/>
                    <a:pt x="4274557" y="1185887"/>
                    <a:pt x="4264555" y="1170075"/>
                  </a:cubicBezTo>
                  <a:lnTo>
                    <a:pt x="4233599" y="1123403"/>
                  </a:lnTo>
                  <a:cubicBezTo>
                    <a:pt x="4223121" y="1107972"/>
                    <a:pt x="4213406" y="1091875"/>
                    <a:pt x="4202262" y="1076825"/>
                  </a:cubicBezTo>
                  <a:lnTo>
                    <a:pt x="4169115" y="1031582"/>
                  </a:lnTo>
                  <a:lnTo>
                    <a:pt x="4152541" y="1008912"/>
                  </a:lnTo>
                  <a:lnTo>
                    <a:pt x="4144254" y="997577"/>
                  </a:lnTo>
                  <a:lnTo>
                    <a:pt x="4135396" y="986719"/>
                  </a:lnTo>
                  <a:lnTo>
                    <a:pt x="4099963" y="943190"/>
                  </a:lnTo>
                  <a:cubicBezTo>
                    <a:pt x="4004999" y="827461"/>
                    <a:pt x="3897938" y="720781"/>
                    <a:pt x="3779256" y="627721"/>
                  </a:cubicBezTo>
                  <a:cubicBezTo>
                    <a:pt x="3719916" y="581144"/>
                    <a:pt x="3657908" y="537710"/>
                    <a:pt x="3593519" y="497705"/>
                  </a:cubicBezTo>
                  <a:cubicBezTo>
                    <a:pt x="3528844" y="458367"/>
                    <a:pt x="3462074" y="421791"/>
                    <a:pt x="3392827" y="389882"/>
                  </a:cubicBezTo>
                  <a:cubicBezTo>
                    <a:pt x="3254715" y="325398"/>
                    <a:pt x="3108125" y="277487"/>
                    <a:pt x="2957534" y="245102"/>
                  </a:cubicBezTo>
                  <a:lnTo>
                    <a:pt x="2901051" y="232910"/>
                  </a:lnTo>
                  <a:cubicBezTo>
                    <a:pt x="2882097" y="229576"/>
                    <a:pt x="2862951" y="226909"/>
                    <a:pt x="2843901" y="223861"/>
                  </a:cubicBezTo>
                  <a:cubicBezTo>
                    <a:pt x="2805706" y="218146"/>
                    <a:pt x="2767701" y="211193"/>
                    <a:pt x="2729030" y="208240"/>
                  </a:cubicBezTo>
                  <a:lnTo>
                    <a:pt x="2671213" y="202716"/>
                  </a:lnTo>
                  <a:cubicBezTo>
                    <a:pt x="2651973" y="200906"/>
                    <a:pt x="2632732" y="198811"/>
                    <a:pt x="2613206" y="198430"/>
                  </a:cubicBezTo>
                  <a:lnTo>
                    <a:pt x="2496620" y="193572"/>
                  </a:lnTo>
                  <a:close/>
                </a:path>
              </a:pathLst>
            </a:custGeom>
            <a:grpFill/>
            <a:ln w="9525" cap="flat">
              <a:noFill/>
              <a:prstDash val="solid"/>
              <a:miter/>
            </a:ln>
          </p:spPr>
          <p:txBody>
            <a:bodyPr rtlCol="0" anchor="ctr"/>
            <a:lstStyle/>
            <a:p>
              <a:endParaRPr lang="en-US" dirty="0"/>
            </a:p>
          </p:txBody>
        </p:sp>
        <p:sp useBgFill="1">
          <p:nvSpPr>
            <p:cNvPr id="40" name="Freeform: Shape 39">
              <a:extLst>
                <a:ext uri="{FF2B5EF4-FFF2-40B4-BE49-F238E27FC236}">
                  <a16:creationId xmlns:a16="http://schemas.microsoft.com/office/drawing/2014/main" id="{F00387E4-31F7-4BBB-A9C7-508D62215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14665" y="738154"/>
              <a:ext cx="5366579" cy="5378461"/>
            </a:xfrm>
            <a:custGeom>
              <a:avLst/>
              <a:gdLst>
                <a:gd name="connsiteX0" fmla="*/ 2659998 w 5366579"/>
                <a:gd name="connsiteY0" fmla="*/ 1557 h 5378461"/>
                <a:gd name="connsiteX1" fmla="*/ 3683078 w 5366579"/>
                <a:gd name="connsiteY1" fmla="*/ 158815 h 5378461"/>
                <a:gd name="connsiteX2" fmla="*/ 3744609 w 5366579"/>
                <a:gd name="connsiteY2" fmla="*/ 181294 h 5378461"/>
                <a:gd name="connsiteX3" fmla="*/ 3775470 w 5366579"/>
                <a:gd name="connsiteY3" fmla="*/ 192438 h 5378461"/>
                <a:gd name="connsiteX4" fmla="*/ 3806141 w 5366579"/>
                <a:gd name="connsiteY4" fmla="*/ 204154 h 5378461"/>
                <a:gd name="connsiteX5" fmla="*/ 3927109 w 5366579"/>
                <a:gd name="connsiteY5" fmla="*/ 255874 h 5378461"/>
                <a:gd name="connsiteX6" fmla="*/ 4045695 w 5366579"/>
                <a:gd name="connsiteY6" fmla="*/ 313786 h 5378461"/>
                <a:gd name="connsiteX7" fmla="*/ 4161233 w 5366579"/>
                <a:gd name="connsiteY7" fmla="*/ 378461 h 5378461"/>
                <a:gd name="connsiteX8" fmla="*/ 4585095 w 5366579"/>
                <a:gd name="connsiteY8" fmla="*/ 700597 h 5378461"/>
                <a:gd name="connsiteX9" fmla="*/ 5176217 w 5366579"/>
                <a:gd name="connsiteY9" fmla="*/ 1590232 h 5378461"/>
                <a:gd name="connsiteX10" fmla="*/ 5366432 w 5366579"/>
                <a:gd name="connsiteY10" fmla="*/ 2641982 h 5378461"/>
                <a:gd name="connsiteX11" fmla="*/ 4594239 w 5366579"/>
                <a:gd name="connsiteY11" fmla="*/ 4567938 h 5378461"/>
                <a:gd name="connsiteX12" fmla="*/ 4193332 w 5366579"/>
                <a:gd name="connsiteY12" fmla="*/ 4906456 h 5378461"/>
                <a:gd name="connsiteX13" fmla="*/ 4166376 w 5366579"/>
                <a:gd name="connsiteY13" fmla="*/ 4925220 h 5378461"/>
                <a:gd name="connsiteX14" fmla="*/ 4138563 w 5366579"/>
                <a:gd name="connsiteY14" fmla="*/ 4942651 h 5378461"/>
                <a:gd name="connsiteX15" fmla="*/ 4082652 w 5366579"/>
                <a:gd name="connsiteY15" fmla="*/ 4977132 h 5378461"/>
                <a:gd name="connsiteX16" fmla="*/ 4054743 w 5366579"/>
                <a:gd name="connsiteY16" fmla="*/ 4994467 h 5378461"/>
                <a:gd name="connsiteX17" fmla="*/ 4026073 w 5366579"/>
                <a:gd name="connsiteY17" fmla="*/ 5010469 h 5378461"/>
                <a:gd name="connsiteX18" fmla="*/ 3968447 w 5366579"/>
                <a:gd name="connsiteY18" fmla="*/ 5042092 h 5378461"/>
                <a:gd name="connsiteX19" fmla="*/ 3939586 w 5366579"/>
                <a:gd name="connsiteY19" fmla="*/ 5057904 h 5378461"/>
                <a:gd name="connsiteX20" fmla="*/ 3910059 w 5366579"/>
                <a:gd name="connsiteY20" fmla="*/ 5072286 h 5378461"/>
                <a:gd name="connsiteX21" fmla="*/ 3850813 w 5366579"/>
                <a:gd name="connsiteY21" fmla="*/ 5100671 h 5378461"/>
                <a:gd name="connsiteX22" fmla="*/ 3730417 w 5366579"/>
                <a:gd name="connsiteY22" fmla="*/ 5153439 h 5378461"/>
                <a:gd name="connsiteX23" fmla="*/ 3227116 w 5366579"/>
                <a:gd name="connsiteY23" fmla="*/ 5305172 h 5378461"/>
                <a:gd name="connsiteX24" fmla="*/ 3162346 w 5366579"/>
                <a:gd name="connsiteY24" fmla="*/ 5317841 h 5378461"/>
                <a:gd name="connsiteX25" fmla="*/ 3097386 w 5366579"/>
                <a:gd name="connsiteY25" fmla="*/ 5329175 h 5378461"/>
                <a:gd name="connsiteX26" fmla="*/ 2966893 w 5366579"/>
                <a:gd name="connsiteY26" fmla="*/ 5348225 h 5378461"/>
                <a:gd name="connsiteX27" fmla="*/ 2835543 w 5366579"/>
                <a:gd name="connsiteY27" fmla="*/ 5360798 h 5378461"/>
                <a:gd name="connsiteX28" fmla="*/ 2802682 w 5366579"/>
                <a:gd name="connsiteY28" fmla="*/ 5363751 h 5378461"/>
                <a:gd name="connsiteX29" fmla="*/ 2770107 w 5366579"/>
                <a:gd name="connsiteY29" fmla="*/ 5365276 h 5378461"/>
                <a:gd name="connsiteX30" fmla="*/ 2704956 w 5366579"/>
                <a:gd name="connsiteY30" fmla="*/ 5368323 h 5378461"/>
                <a:gd name="connsiteX31" fmla="*/ 2574273 w 5366579"/>
                <a:gd name="connsiteY31" fmla="*/ 5374419 h 5378461"/>
                <a:gd name="connsiteX32" fmla="*/ 2442637 w 5366579"/>
                <a:gd name="connsiteY32" fmla="*/ 5378134 h 5378461"/>
                <a:gd name="connsiteX33" fmla="*/ 2376057 w 5366579"/>
                <a:gd name="connsiteY33" fmla="*/ 5377563 h 5378461"/>
                <a:gd name="connsiteX34" fmla="*/ 2309382 w 5366579"/>
                <a:gd name="connsiteY34" fmla="*/ 5375943 h 5378461"/>
                <a:gd name="connsiteX35" fmla="*/ 2175937 w 5366579"/>
                <a:gd name="connsiteY35" fmla="*/ 5367180 h 5378461"/>
                <a:gd name="connsiteX36" fmla="*/ 2042778 w 5366579"/>
                <a:gd name="connsiteY36" fmla="*/ 5350988 h 5378461"/>
                <a:gd name="connsiteX37" fmla="*/ 2009631 w 5366579"/>
                <a:gd name="connsiteY37" fmla="*/ 5345749 h 5378461"/>
                <a:gd name="connsiteX38" fmla="*/ 1976484 w 5366579"/>
                <a:gd name="connsiteY38" fmla="*/ 5339843 h 5378461"/>
                <a:gd name="connsiteX39" fmla="*/ 1910190 w 5366579"/>
                <a:gd name="connsiteY39" fmla="*/ 5327842 h 5378461"/>
                <a:gd name="connsiteX40" fmla="*/ 1844372 w 5366579"/>
                <a:gd name="connsiteY40" fmla="*/ 5312983 h 5378461"/>
                <a:gd name="connsiteX41" fmla="*/ 1778745 w 5366579"/>
                <a:gd name="connsiteY41" fmla="*/ 5296885 h 5378461"/>
                <a:gd name="connsiteX42" fmla="*/ 1745979 w 5366579"/>
                <a:gd name="connsiteY42" fmla="*/ 5288503 h 5378461"/>
                <a:gd name="connsiteX43" fmla="*/ 1713594 w 5366579"/>
                <a:gd name="connsiteY43" fmla="*/ 5278502 h 5378461"/>
                <a:gd name="connsiteX44" fmla="*/ 1648919 w 5366579"/>
                <a:gd name="connsiteY44" fmla="*/ 5258214 h 5378461"/>
                <a:gd name="connsiteX45" fmla="*/ 1616629 w 5366579"/>
                <a:gd name="connsiteY45" fmla="*/ 5247927 h 5378461"/>
                <a:gd name="connsiteX46" fmla="*/ 1584911 w 5366579"/>
                <a:gd name="connsiteY46" fmla="*/ 5235926 h 5378461"/>
                <a:gd name="connsiteX47" fmla="*/ 1521379 w 5366579"/>
                <a:gd name="connsiteY47" fmla="*/ 5211827 h 5378461"/>
                <a:gd name="connsiteX48" fmla="*/ 1489661 w 5366579"/>
                <a:gd name="connsiteY48" fmla="*/ 5199540 h 5378461"/>
                <a:gd name="connsiteX49" fmla="*/ 1458705 w 5366579"/>
                <a:gd name="connsiteY49" fmla="*/ 5185443 h 5378461"/>
                <a:gd name="connsiteX50" fmla="*/ 1396697 w 5366579"/>
                <a:gd name="connsiteY50" fmla="*/ 5157249 h 5378461"/>
                <a:gd name="connsiteX51" fmla="*/ 1365741 w 5366579"/>
                <a:gd name="connsiteY51" fmla="*/ 5142962 h 5378461"/>
                <a:gd name="connsiteX52" fmla="*/ 1335546 w 5366579"/>
                <a:gd name="connsiteY52" fmla="*/ 5127055 h 5378461"/>
                <a:gd name="connsiteX53" fmla="*/ 1275253 w 5366579"/>
                <a:gd name="connsiteY53" fmla="*/ 5095051 h 5378461"/>
                <a:gd name="connsiteX54" fmla="*/ 1245345 w 5366579"/>
                <a:gd name="connsiteY54" fmla="*/ 5078573 h 5378461"/>
                <a:gd name="connsiteX55" fmla="*/ 1216198 w 5366579"/>
                <a:gd name="connsiteY55" fmla="*/ 5060761 h 5378461"/>
                <a:gd name="connsiteX56" fmla="*/ 1158000 w 5366579"/>
                <a:gd name="connsiteY56" fmla="*/ 5024947 h 5378461"/>
                <a:gd name="connsiteX57" fmla="*/ 737567 w 5366579"/>
                <a:gd name="connsiteY57" fmla="*/ 4676713 h 5378461"/>
                <a:gd name="connsiteX58" fmla="*/ 409050 w 5366579"/>
                <a:gd name="connsiteY58" fmla="*/ 4241706 h 5378461"/>
                <a:gd name="connsiteX59" fmla="*/ 177973 w 5366579"/>
                <a:gd name="connsiteY59" fmla="*/ 3750121 h 5378461"/>
                <a:gd name="connsiteX60" fmla="*/ 42813 w 5366579"/>
                <a:gd name="connsiteY60" fmla="*/ 3226055 h 5378461"/>
                <a:gd name="connsiteX61" fmla="*/ 46 w 5366579"/>
                <a:gd name="connsiteY61" fmla="*/ 2687988 h 5378461"/>
                <a:gd name="connsiteX62" fmla="*/ 47862 w 5366579"/>
                <a:gd name="connsiteY62" fmla="*/ 2151064 h 5378461"/>
                <a:gd name="connsiteX63" fmla="*/ 184926 w 5366579"/>
                <a:gd name="connsiteY63" fmla="*/ 1629761 h 5378461"/>
                <a:gd name="connsiteX64" fmla="*/ 747949 w 5366579"/>
                <a:gd name="connsiteY64" fmla="*/ 718789 h 5378461"/>
                <a:gd name="connsiteX65" fmla="*/ 1161334 w 5366579"/>
                <a:gd name="connsiteY65" fmla="*/ 381128 h 5378461"/>
                <a:gd name="connsiteX66" fmla="*/ 1635393 w 5366579"/>
                <a:gd name="connsiteY66" fmla="*/ 149766 h 5378461"/>
                <a:gd name="connsiteX67" fmla="*/ 2659998 w 5366579"/>
                <a:gd name="connsiteY67" fmla="*/ 1557 h 5378461"/>
                <a:gd name="connsiteX68" fmla="*/ 2659712 w 5366579"/>
                <a:gd name="connsiteY68" fmla="*/ 30132 h 5378461"/>
                <a:gd name="connsiteX69" fmla="*/ 2149267 w 5366579"/>
                <a:gd name="connsiteY69" fmla="*/ 68708 h 5378461"/>
                <a:gd name="connsiteX70" fmla="*/ 2086402 w 5366579"/>
                <a:gd name="connsiteY70" fmla="*/ 80329 h 5378461"/>
                <a:gd name="connsiteX71" fmla="*/ 2024394 w 5366579"/>
                <a:gd name="connsiteY71" fmla="*/ 95664 h 5378461"/>
                <a:gd name="connsiteX72" fmla="*/ 1962577 w 5366579"/>
                <a:gd name="connsiteY72" fmla="*/ 111285 h 5378461"/>
                <a:gd name="connsiteX73" fmla="*/ 1901712 w 5366579"/>
                <a:gd name="connsiteY73" fmla="*/ 130144 h 5378461"/>
                <a:gd name="connsiteX74" fmla="*/ 1841038 w 5366579"/>
                <a:gd name="connsiteY74" fmla="*/ 149575 h 5378461"/>
                <a:gd name="connsiteX75" fmla="*/ 1825893 w 5366579"/>
                <a:gd name="connsiteY75" fmla="*/ 154528 h 5378461"/>
                <a:gd name="connsiteX76" fmla="*/ 1811034 w 5366579"/>
                <a:gd name="connsiteY76" fmla="*/ 160243 h 5378461"/>
                <a:gd name="connsiteX77" fmla="*/ 1781412 w 5366579"/>
                <a:gd name="connsiteY77" fmla="*/ 171864 h 5378461"/>
                <a:gd name="connsiteX78" fmla="*/ 1722357 w 5366579"/>
                <a:gd name="connsiteY78" fmla="*/ 195200 h 5378461"/>
                <a:gd name="connsiteX79" fmla="*/ 1707593 w 5366579"/>
                <a:gd name="connsiteY79" fmla="*/ 201010 h 5378461"/>
                <a:gd name="connsiteX80" fmla="*/ 1693210 w 5366579"/>
                <a:gd name="connsiteY80" fmla="*/ 207678 h 5378461"/>
                <a:gd name="connsiteX81" fmla="*/ 1664445 w 5366579"/>
                <a:gd name="connsiteY81" fmla="*/ 221108 h 5378461"/>
                <a:gd name="connsiteX82" fmla="*/ 1237629 w 5366579"/>
                <a:gd name="connsiteY82" fmla="*/ 486856 h 5378461"/>
                <a:gd name="connsiteX83" fmla="*/ 891396 w 5366579"/>
                <a:gd name="connsiteY83" fmla="*/ 843567 h 5378461"/>
                <a:gd name="connsiteX84" fmla="*/ 629839 w 5366579"/>
                <a:gd name="connsiteY84" fmla="*/ 1261715 h 5378461"/>
                <a:gd name="connsiteX85" fmla="*/ 576975 w 5366579"/>
                <a:gd name="connsiteY85" fmla="*/ 1372871 h 5378461"/>
                <a:gd name="connsiteX86" fmla="*/ 529160 w 5366579"/>
                <a:gd name="connsiteY86" fmla="*/ 1486219 h 5378461"/>
                <a:gd name="connsiteX87" fmla="*/ 485821 w 5366579"/>
                <a:gd name="connsiteY87" fmla="*/ 1601376 h 5378461"/>
                <a:gd name="connsiteX88" fmla="*/ 447531 w 5366579"/>
                <a:gd name="connsiteY88" fmla="*/ 1718248 h 5378461"/>
                <a:gd name="connsiteX89" fmla="*/ 339041 w 5366579"/>
                <a:gd name="connsiteY89" fmla="*/ 2197641 h 5378461"/>
                <a:gd name="connsiteX90" fmla="*/ 305608 w 5366579"/>
                <a:gd name="connsiteY90" fmla="*/ 2687988 h 5378461"/>
                <a:gd name="connsiteX91" fmla="*/ 460770 w 5366579"/>
                <a:gd name="connsiteY91" fmla="*/ 3652299 h 5378461"/>
                <a:gd name="connsiteX92" fmla="*/ 936163 w 5366579"/>
                <a:gd name="connsiteY92" fmla="*/ 4493738 h 5378461"/>
                <a:gd name="connsiteX93" fmla="*/ 1727024 w 5366579"/>
                <a:gd name="connsiteY93" fmla="*/ 5041997 h 5378461"/>
                <a:gd name="connsiteX94" fmla="*/ 1784364 w 5366579"/>
                <a:gd name="connsiteY94" fmla="*/ 5063523 h 5378461"/>
                <a:gd name="connsiteX95" fmla="*/ 1813035 w 5366579"/>
                <a:gd name="connsiteY95" fmla="*/ 5074477 h 5378461"/>
                <a:gd name="connsiteX96" fmla="*/ 1842181 w 5366579"/>
                <a:gd name="connsiteY96" fmla="*/ 5083907 h 5378461"/>
                <a:gd name="connsiteX97" fmla="*/ 1900760 w 5366579"/>
                <a:gd name="connsiteY97" fmla="*/ 5102290 h 5378461"/>
                <a:gd name="connsiteX98" fmla="*/ 1959815 w 5366579"/>
                <a:gd name="connsiteY98" fmla="*/ 5119625 h 5378461"/>
                <a:gd name="connsiteX99" fmla="*/ 2019537 w 5366579"/>
                <a:gd name="connsiteY99" fmla="*/ 5134866 h 5378461"/>
                <a:gd name="connsiteX100" fmla="*/ 2049445 w 5366579"/>
                <a:gd name="connsiteY100" fmla="*/ 5142581 h 5378461"/>
                <a:gd name="connsiteX101" fmla="*/ 2079544 w 5366579"/>
                <a:gd name="connsiteY101" fmla="*/ 5149629 h 5378461"/>
                <a:gd name="connsiteX102" fmla="*/ 2201178 w 5366579"/>
                <a:gd name="connsiteY102" fmla="*/ 5173442 h 5378461"/>
                <a:gd name="connsiteX103" fmla="*/ 2324337 w 5366579"/>
                <a:gd name="connsiteY103" fmla="*/ 5190587 h 5378461"/>
                <a:gd name="connsiteX104" fmla="*/ 2386344 w 5366579"/>
                <a:gd name="connsiteY104" fmla="*/ 5196873 h 5378461"/>
                <a:gd name="connsiteX105" fmla="*/ 2448638 w 5366579"/>
                <a:gd name="connsiteY105" fmla="*/ 5202207 h 5378461"/>
                <a:gd name="connsiteX106" fmla="*/ 2574844 w 5366579"/>
                <a:gd name="connsiteY106" fmla="*/ 5208303 h 5378461"/>
                <a:gd name="connsiteX107" fmla="*/ 2702003 w 5366579"/>
                <a:gd name="connsiteY107" fmla="*/ 5212209 h 5378461"/>
                <a:gd name="connsiteX108" fmla="*/ 2765725 w 5366579"/>
                <a:gd name="connsiteY108" fmla="*/ 5213828 h 5378461"/>
                <a:gd name="connsiteX109" fmla="*/ 2797634 w 5366579"/>
                <a:gd name="connsiteY109" fmla="*/ 5214685 h 5378461"/>
                <a:gd name="connsiteX110" fmla="*/ 2829162 w 5366579"/>
                <a:gd name="connsiteY110" fmla="*/ 5214113 h 5378461"/>
                <a:gd name="connsiteX111" fmla="*/ 2955273 w 5366579"/>
                <a:gd name="connsiteY111" fmla="*/ 5211256 h 5378461"/>
                <a:gd name="connsiteX112" fmla="*/ 3081098 w 5366579"/>
                <a:gd name="connsiteY112" fmla="*/ 5201922 h 5378461"/>
                <a:gd name="connsiteX113" fmla="*/ 3143772 w 5366579"/>
                <a:gd name="connsiteY113" fmla="*/ 5194968 h 5378461"/>
                <a:gd name="connsiteX114" fmla="*/ 3206352 w 5366579"/>
                <a:gd name="connsiteY114" fmla="*/ 5186777 h 5378461"/>
                <a:gd name="connsiteX115" fmla="*/ 3330843 w 5366579"/>
                <a:gd name="connsiteY115" fmla="*/ 5165727 h 5378461"/>
                <a:gd name="connsiteX116" fmla="*/ 3392851 w 5366579"/>
                <a:gd name="connsiteY116" fmla="*/ 5153725 h 5378461"/>
                <a:gd name="connsiteX117" fmla="*/ 3454097 w 5366579"/>
                <a:gd name="connsiteY117" fmla="*/ 5138580 h 5378461"/>
                <a:gd name="connsiteX118" fmla="*/ 3515343 w 5366579"/>
                <a:gd name="connsiteY118" fmla="*/ 5123150 h 5378461"/>
                <a:gd name="connsiteX119" fmla="*/ 3575731 w 5366579"/>
                <a:gd name="connsiteY119" fmla="*/ 5104766 h 5378461"/>
                <a:gd name="connsiteX120" fmla="*/ 3636120 w 5366579"/>
                <a:gd name="connsiteY120" fmla="*/ 5086002 h 5378461"/>
                <a:gd name="connsiteX121" fmla="*/ 3651169 w 5366579"/>
                <a:gd name="connsiteY121" fmla="*/ 5081240 h 5378461"/>
                <a:gd name="connsiteX122" fmla="*/ 3665933 w 5366579"/>
                <a:gd name="connsiteY122" fmla="*/ 5075620 h 5378461"/>
                <a:gd name="connsiteX123" fmla="*/ 3695460 w 5366579"/>
                <a:gd name="connsiteY123" fmla="*/ 5064380 h 5378461"/>
                <a:gd name="connsiteX124" fmla="*/ 4526898 w 5366579"/>
                <a:gd name="connsiteY124" fmla="*/ 4505644 h 5378461"/>
                <a:gd name="connsiteX125" fmla="*/ 4569094 w 5366579"/>
                <a:gd name="connsiteY125" fmla="*/ 4458590 h 5378461"/>
                <a:gd name="connsiteX126" fmla="*/ 4608813 w 5366579"/>
                <a:gd name="connsiteY126" fmla="*/ 4409441 h 5378461"/>
                <a:gd name="connsiteX127" fmla="*/ 4648056 w 5366579"/>
                <a:gd name="connsiteY127" fmla="*/ 4360007 h 5378461"/>
                <a:gd name="connsiteX128" fmla="*/ 4684822 w 5366579"/>
                <a:gd name="connsiteY128" fmla="*/ 4308667 h 5378461"/>
                <a:gd name="connsiteX129" fmla="*/ 4721017 w 5366579"/>
                <a:gd name="connsiteY129" fmla="*/ 4257041 h 5378461"/>
                <a:gd name="connsiteX130" fmla="*/ 4754545 w 5366579"/>
                <a:gd name="connsiteY130" fmla="*/ 4203606 h 5378461"/>
                <a:gd name="connsiteX131" fmla="*/ 4787692 w 5366579"/>
                <a:gd name="connsiteY131" fmla="*/ 4149980 h 5378461"/>
                <a:gd name="connsiteX132" fmla="*/ 4818268 w 5366579"/>
                <a:gd name="connsiteY132" fmla="*/ 4094831 h 5378461"/>
                <a:gd name="connsiteX133" fmla="*/ 5011244 w 5366579"/>
                <a:gd name="connsiteY133" fmla="*/ 3631630 h 5378461"/>
                <a:gd name="connsiteX134" fmla="*/ 5111352 w 5366579"/>
                <a:gd name="connsiteY134" fmla="*/ 3142426 h 5378461"/>
                <a:gd name="connsiteX135" fmla="*/ 5122877 w 5366579"/>
                <a:gd name="connsiteY135" fmla="*/ 3018410 h 5378461"/>
                <a:gd name="connsiteX136" fmla="*/ 5129259 w 5366579"/>
                <a:gd name="connsiteY136" fmla="*/ 2894204 h 5378461"/>
                <a:gd name="connsiteX137" fmla="*/ 5131069 w 5366579"/>
                <a:gd name="connsiteY137" fmla="*/ 2769998 h 5378461"/>
                <a:gd name="connsiteX138" fmla="*/ 5129735 w 5366579"/>
                <a:gd name="connsiteY138" fmla="*/ 2707990 h 5378461"/>
                <a:gd name="connsiteX139" fmla="*/ 5128116 w 5366579"/>
                <a:gd name="connsiteY139" fmla="*/ 2646078 h 5378461"/>
                <a:gd name="connsiteX140" fmla="*/ 5124687 w 5366579"/>
                <a:gd name="connsiteY140" fmla="*/ 2584165 h 5378461"/>
                <a:gd name="connsiteX141" fmla="*/ 5120401 w 5366579"/>
                <a:gd name="connsiteY141" fmla="*/ 2522444 h 5378461"/>
                <a:gd name="connsiteX142" fmla="*/ 5114876 w 5366579"/>
                <a:gd name="connsiteY142" fmla="*/ 2460817 h 5378461"/>
                <a:gd name="connsiteX143" fmla="*/ 5112209 w 5366579"/>
                <a:gd name="connsiteY143" fmla="*/ 2430051 h 5378461"/>
                <a:gd name="connsiteX144" fmla="*/ 5108399 w 5366579"/>
                <a:gd name="connsiteY144" fmla="*/ 2399381 h 5378461"/>
                <a:gd name="connsiteX145" fmla="*/ 5070108 w 5366579"/>
                <a:gd name="connsiteY145" fmla="*/ 2155255 h 5378461"/>
                <a:gd name="connsiteX146" fmla="*/ 4939140 w 5366579"/>
                <a:gd name="connsiteY146" fmla="*/ 1680338 h 5378461"/>
                <a:gd name="connsiteX147" fmla="*/ 4452888 w 5366579"/>
                <a:gd name="connsiteY147" fmla="*/ 826517 h 5378461"/>
                <a:gd name="connsiteX148" fmla="*/ 4091605 w 5366579"/>
                <a:gd name="connsiteY148" fmla="*/ 482855 h 5378461"/>
                <a:gd name="connsiteX149" fmla="*/ 3989211 w 5366579"/>
                <a:gd name="connsiteY149" fmla="*/ 409703 h 5378461"/>
                <a:gd name="connsiteX150" fmla="*/ 3882531 w 5366579"/>
                <a:gd name="connsiteY150" fmla="*/ 342171 h 5378461"/>
                <a:gd name="connsiteX151" fmla="*/ 3771565 w 5366579"/>
                <a:gd name="connsiteY151" fmla="*/ 281211 h 5378461"/>
                <a:gd name="connsiteX152" fmla="*/ 3656884 w 5366579"/>
                <a:gd name="connsiteY152" fmla="*/ 226633 h 5378461"/>
                <a:gd name="connsiteX153" fmla="*/ 3642406 w 5366579"/>
                <a:gd name="connsiteY153" fmla="*/ 219965 h 5378461"/>
                <a:gd name="connsiteX154" fmla="*/ 3627642 w 5366579"/>
                <a:gd name="connsiteY154" fmla="*/ 214060 h 5378461"/>
                <a:gd name="connsiteX155" fmla="*/ 3598115 w 5366579"/>
                <a:gd name="connsiteY155" fmla="*/ 202249 h 5378461"/>
                <a:gd name="connsiteX156" fmla="*/ 3538965 w 5366579"/>
                <a:gd name="connsiteY156" fmla="*/ 178627 h 5378461"/>
                <a:gd name="connsiteX157" fmla="*/ 3478767 w 5366579"/>
                <a:gd name="connsiteY157" fmla="*/ 157576 h 5378461"/>
                <a:gd name="connsiteX158" fmla="*/ 3418092 w 5366579"/>
                <a:gd name="connsiteY158" fmla="*/ 137764 h 5378461"/>
                <a:gd name="connsiteX159" fmla="*/ 3387708 w 5366579"/>
                <a:gd name="connsiteY159" fmla="*/ 127954 h 5378461"/>
                <a:gd name="connsiteX160" fmla="*/ 3356847 w 5366579"/>
                <a:gd name="connsiteY160" fmla="*/ 119762 h 5378461"/>
                <a:gd name="connsiteX161" fmla="*/ 3295029 w 5366579"/>
                <a:gd name="connsiteY161" fmla="*/ 103570 h 5378461"/>
                <a:gd name="connsiteX162" fmla="*/ 3170061 w 5366579"/>
                <a:gd name="connsiteY162" fmla="*/ 76233 h 5378461"/>
                <a:gd name="connsiteX163" fmla="*/ 2659712 w 5366579"/>
                <a:gd name="connsiteY163" fmla="*/ 30132 h 5378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Lst>
              <a:rect l="l" t="t" r="r" b="b"/>
              <a:pathLst>
                <a:path w="5366579" h="5378461">
                  <a:moveTo>
                    <a:pt x="2659998" y="1557"/>
                  </a:moveTo>
                  <a:cubicBezTo>
                    <a:pt x="3004422" y="1843"/>
                    <a:pt x="3351989" y="45943"/>
                    <a:pt x="3683078" y="158815"/>
                  </a:cubicBezTo>
                  <a:lnTo>
                    <a:pt x="3744609" y="181294"/>
                  </a:lnTo>
                  <a:lnTo>
                    <a:pt x="3775470" y="192438"/>
                  </a:lnTo>
                  <a:cubicBezTo>
                    <a:pt x="3785758" y="196248"/>
                    <a:pt x="3796140" y="199582"/>
                    <a:pt x="3806141" y="204154"/>
                  </a:cubicBezTo>
                  <a:cubicBezTo>
                    <a:pt x="3846336" y="221394"/>
                    <a:pt x="3887008" y="237967"/>
                    <a:pt x="3927109" y="255874"/>
                  </a:cubicBezTo>
                  <a:cubicBezTo>
                    <a:pt x="3966542" y="275115"/>
                    <a:pt x="4006452" y="293784"/>
                    <a:pt x="4045695" y="313786"/>
                  </a:cubicBezTo>
                  <a:cubicBezTo>
                    <a:pt x="4084080" y="335313"/>
                    <a:pt x="4123133" y="356078"/>
                    <a:pt x="4161233" y="378461"/>
                  </a:cubicBezTo>
                  <a:cubicBezTo>
                    <a:pt x="4312966" y="469234"/>
                    <a:pt x="4455746" y="577248"/>
                    <a:pt x="4585095" y="700597"/>
                  </a:cubicBezTo>
                  <a:cubicBezTo>
                    <a:pt x="4843890" y="947485"/>
                    <a:pt x="5045915" y="1255619"/>
                    <a:pt x="5176217" y="1590232"/>
                  </a:cubicBezTo>
                  <a:cubicBezTo>
                    <a:pt x="5307281" y="1924940"/>
                    <a:pt x="5370051" y="2284700"/>
                    <a:pt x="5366432" y="2641982"/>
                  </a:cubicBezTo>
                  <a:cubicBezTo>
                    <a:pt x="5359859" y="3357215"/>
                    <a:pt x="5080015" y="4061588"/>
                    <a:pt x="4594239" y="4567938"/>
                  </a:cubicBezTo>
                  <a:cubicBezTo>
                    <a:pt x="4472796" y="4694430"/>
                    <a:pt x="4338112" y="4807967"/>
                    <a:pt x="4193332" y="4906456"/>
                  </a:cubicBezTo>
                  <a:lnTo>
                    <a:pt x="4166376" y="4925220"/>
                  </a:lnTo>
                  <a:cubicBezTo>
                    <a:pt x="4157328" y="4931316"/>
                    <a:pt x="4147803" y="4936841"/>
                    <a:pt x="4138563" y="4942651"/>
                  </a:cubicBezTo>
                  <a:lnTo>
                    <a:pt x="4082652" y="4977132"/>
                  </a:lnTo>
                  <a:lnTo>
                    <a:pt x="4054743" y="4994467"/>
                  </a:lnTo>
                  <a:cubicBezTo>
                    <a:pt x="4045314" y="5000087"/>
                    <a:pt x="4035598" y="5005135"/>
                    <a:pt x="4026073" y="5010469"/>
                  </a:cubicBezTo>
                  <a:lnTo>
                    <a:pt x="3968447" y="5042092"/>
                  </a:lnTo>
                  <a:lnTo>
                    <a:pt x="3939586" y="5057904"/>
                  </a:lnTo>
                  <a:cubicBezTo>
                    <a:pt x="3929966" y="5063142"/>
                    <a:pt x="3919869" y="5067524"/>
                    <a:pt x="3910059" y="5072286"/>
                  </a:cubicBezTo>
                  <a:lnTo>
                    <a:pt x="3850813" y="5100671"/>
                  </a:lnTo>
                  <a:cubicBezTo>
                    <a:pt x="3811761" y="5120768"/>
                    <a:pt x="3770708" y="5136199"/>
                    <a:pt x="3730417" y="5153439"/>
                  </a:cubicBezTo>
                  <a:cubicBezTo>
                    <a:pt x="3568016" y="5219543"/>
                    <a:pt x="3399138" y="5269644"/>
                    <a:pt x="3227116" y="5305172"/>
                  </a:cubicBezTo>
                  <a:lnTo>
                    <a:pt x="3162346" y="5317841"/>
                  </a:lnTo>
                  <a:cubicBezTo>
                    <a:pt x="3140725" y="5322032"/>
                    <a:pt x="3119198" y="5326603"/>
                    <a:pt x="3097386" y="5329175"/>
                  </a:cubicBezTo>
                  <a:lnTo>
                    <a:pt x="2966893" y="5348225"/>
                  </a:lnTo>
                  <a:lnTo>
                    <a:pt x="2835543" y="5360798"/>
                  </a:lnTo>
                  <a:cubicBezTo>
                    <a:pt x="2824590" y="5361751"/>
                    <a:pt x="2813636" y="5362989"/>
                    <a:pt x="2802682" y="5363751"/>
                  </a:cubicBezTo>
                  <a:lnTo>
                    <a:pt x="2770107" y="5365276"/>
                  </a:lnTo>
                  <a:lnTo>
                    <a:pt x="2704956" y="5368323"/>
                  </a:lnTo>
                  <a:lnTo>
                    <a:pt x="2574273" y="5374419"/>
                  </a:lnTo>
                  <a:cubicBezTo>
                    <a:pt x="2530553" y="5375943"/>
                    <a:pt x="2487214" y="5379563"/>
                    <a:pt x="2442637" y="5378134"/>
                  </a:cubicBezTo>
                  <a:lnTo>
                    <a:pt x="2376057" y="5377563"/>
                  </a:lnTo>
                  <a:cubicBezTo>
                    <a:pt x="2353864" y="5377086"/>
                    <a:pt x="2331576" y="5377943"/>
                    <a:pt x="2309382" y="5375943"/>
                  </a:cubicBezTo>
                  <a:lnTo>
                    <a:pt x="2175937" y="5367180"/>
                  </a:lnTo>
                  <a:lnTo>
                    <a:pt x="2042778" y="5350988"/>
                  </a:lnTo>
                  <a:cubicBezTo>
                    <a:pt x="2031633" y="5349844"/>
                    <a:pt x="2020584" y="5347654"/>
                    <a:pt x="2009631" y="5345749"/>
                  </a:cubicBezTo>
                  <a:lnTo>
                    <a:pt x="1976484" y="5339843"/>
                  </a:lnTo>
                  <a:lnTo>
                    <a:pt x="1910190" y="5327842"/>
                  </a:lnTo>
                  <a:cubicBezTo>
                    <a:pt x="1887996" y="5324318"/>
                    <a:pt x="1866279" y="5318222"/>
                    <a:pt x="1844372" y="5312983"/>
                  </a:cubicBezTo>
                  <a:lnTo>
                    <a:pt x="1778745" y="5296885"/>
                  </a:lnTo>
                  <a:cubicBezTo>
                    <a:pt x="1767791" y="5294028"/>
                    <a:pt x="1756742" y="5291838"/>
                    <a:pt x="1745979" y="5288503"/>
                  </a:cubicBezTo>
                  <a:lnTo>
                    <a:pt x="1713594" y="5278502"/>
                  </a:lnTo>
                  <a:lnTo>
                    <a:pt x="1648919" y="5258214"/>
                  </a:lnTo>
                  <a:cubicBezTo>
                    <a:pt x="1638156" y="5254785"/>
                    <a:pt x="1627297" y="5251547"/>
                    <a:pt x="1616629" y="5247927"/>
                  </a:cubicBezTo>
                  <a:lnTo>
                    <a:pt x="1584911" y="5235926"/>
                  </a:lnTo>
                  <a:lnTo>
                    <a:pt x="1521379" y="5211827"/>
                  </a:lnTo>
                  <a:cubicBezTo>
                    <a:pt x="1510806" y="5207732"/>
                    <a:pt x="1500138" y="5203827"/>
                    <a:pt x="1489661" y="5199540"/>
                  </a:cubicBezTo>
                  <a:lnTo>
                    <a:pt x="1458705" y="5185443"/>
                  </a:lnTo>
                  <a:lnTo>
                    <a:pt x="1396697" y="5157249"/>
                  </a:lnTo>
                  <a:cubicBezTo>
                    <a:pt x="1386410" y="5152487"/>
                    <a:pt x="1375932" y="5148010"/>
                    <a:pt x="1365741" y="5142962"/>
                  </a:cubicBezTo>
                  <a:lnTo>
                    <a:pt x="1335546" y="5127055"/>
                  </a:lnTo>
                  <a:lnTo>
                    <a:pt x="1275253" y="5095051"/>
                  </a:lnTo>
                  <a:cubicBezTo>
                    <a:pt x="1265347" y="5089527"/>
                    <a:pt x="1254965" y="5084573"/>
                    <a:pt x="1245345" y="5078573"/>
                  </a:cubicBezTo>
                  <a:lnTo>
                    <a:pt x="1216198" y="5060761"/>
                  </a:lnTo>
                  <a:lnTo>
                    <a:pt x="1158000" y="5024947"/>
                  </a:lnTo>
                  <a:cubicBezTo>
                    <a:pt x="1004457" y="4926744"/>
                    <a:pt x="862916" y="4809111"/>
                    <a:pt x="737567" y="4676713"/>
                  </a:cubicBezTo>
                  <a:cubicBezTo>
                    <a:pt x="612218" y="4544220"/>
                    <a:pt x="502299" y="4397630"/>
                    <a:pt x="409050" y="4241706"/>
                  </a:cubicBezTo>
                  <a:cubicBezTo>
                    <a:pt x="315895" y="4085687"/>
                    <a:pt x="238552" y="3920714"/>
                    <a:pt x="177973" y="3750121"/>
                  </a:cubicBezTo>
                  <a:cubicBezTo>
                    <a:pt x="116727" y="3579814"/>
                    <a:pt x="72436" y="3403982"/>
                    <a:pt x="42813" y="3226055"/>
                  </a:cubicBezTo>
                  <a:cubicBezTo>
                    <a:pt x="12905" y="3048223"/>
                    <a:pt x="-906" y="2868011"/>
                    <a:pt x="46" y="2687988"/>
                  </a:cubicBezTo>
                  <a:cubicBezTo>
                    <a:pt x="999" y="2508061"/>
                    <a:pt x="16810" y="2328229"/>
                    <a:pt x="47862" y="2151064"/>
                  </a:cubicBezTo>
                  <a:cubicBezTo>
                    <a:pt x="78818" y="1973899"/>
                    <a:pt x="123300" y="1798925"/>
                    <a:pt x="184926" y="1629761"/>
                  </a:cubicBezTo>
                  <a:cubicBezTo>
                    <a:pt x="307037" y="1291433"/>
                    <a:pt x="498013" y="975964"/>
                    <a:pt x="747949" y="718789"/>
                  </a:cubicBezTo>
                  <a:cubicBezTo>
                    <a:pt x="872822" y="590297"/>
                    <a:pt x="1011887" y="476664"/>
                    <a:pt x="1161334" y="381128"/>
                  </a:cubicBezTo>
                  <a:cubicBezTo>
                    <a:pt x="1310781" y="285688"/>
                    <a:pt x="1470420" y="208345"/>
                    <a:pt x="1635393" y="149766"/>
                  </a:cubicBezTo>
                  <a:cubicBezTo>
                    <a:pt x="1965816" y="31846"/>
                    <a:pt x="2315669" y="-8825"/>
                    <a:pt x="2659998" y="1557"/>
                  </a:cubicBezTo>
                  <a:close/>
                  <a:moveTo>
                    <a:pt x="2659712" y="30132"/>
                  </a:moveTo>
                  <a:cubicBezTo>
                    <a:pt x="2488167" y="25750"/>
                    <a:pt x="2317002" y="37466"/>
                    <a:pt x="2149267" y="68708"/>
                  </a:cubicBezTo>
                  <a:lnTo>
                    <a:pt x="2086402" y="80329"/>
                  </a:lnTo>
                  <a:lnTo>
                    <a:pt x="2024394" y="95664"/>
                  </a:lnTo>
                  <a:lnTo>
                    <a:pt x="1962577" y="111285"/>
                  </a:lnTo>
                  <a:cubicBezTo>
                    <a:pt x="1942003" y="116619"/>
                    <a:pt x="1922001" y="123953"/>
                    <a:pt x="1901712" y="130144"/>
                  </a:cubicBezTo>
                  <a:lnTo>
                    <a:pt x="1841038" y="149575"/>
                  </a:lnTo>
                  <a:cubicBezTo>
                    <a:pt x="1835990" y="151195"/>
                    <a:pt x="1830942" y="152719"/>
                    <a:pt x="1825893" y="154528"/>
                  </a:cubicBezTo>
                  <a:lnTo>
                    <a:pt x="1811034" y="160243"/>
                  </a:lnTo>
                  <a:lnTo>
                    <a:pt x="1781412" y="171864"/>
                  </a:lnTo>
                  <a:lnTo>
                    <a:pt x="1722357" y="195200"/>
                  </a:lnTo>
                  <a:lnTo>
                    <a:pt x="1707593" y="201010"/>
                  </a:lnTo>
                  <a:lnTo>
                    <a:pt x="1693210" y="207678"/>
                  </a:lnTo>
                  <a:lnTo>
                    <a:pt x="1664445" y="221108"/>
                  </a:lnTo>
                  <a:cubicBezTo>
                    <a:pt x="1510711" y="291403"/>
                    <a:pt x="1367074" y="381319"/>
                    <a:pt x="1237629" y="486856"/>
                  </a:cubicBezTo>
                  <a:cubicBezTo>
                    <a:pt x="1107994" y="592202"/>
                    <a:pt x="992361" y="712789"/>
                    <a:pt x="891396" y="843567"/>
                  </a:cubicBezTo>
                  <a:cubicBezTo>
                    <a:pt x="790335" y="974345"/>
                    <a:pt x="703467" y="1114934"/>
                    <a:pt x="629839" y="1261715"/>
                  </a:cubicBezTo>
                  <a:cubicBezTo>
                    <a:pt x="611646" y="1298576"/>
                    <a:pt x="594692" y="1336009"/>
                    <a:pt x="576975" y="1372871"/>
                  </a:cubicBezTo>
                  <a:cubicBezTo>
                    <a:pt x="560592" y="1410495"/>
                    <a:pt x="545162" y="1448595"/>
                    <a:pt x="529160" y="1486219"/>
                  </a:cubicBezTo>
                  <a:lnTo>
                    <a:pt x="485821" y="1601376"/>
                  </a:lnTo>
                  <a:lnTo>
                    <a:pt x="447531" y="1718248"/>
                  </a:lnTo>
                  <a:cubicBezTo>
                    <a:pt x="399429" y="1875029"/>
                    <a:pt x="362377" y="2035240"/>
                    <a:pt x="339041" y="2197641"/>
                  </a:cubicBezTo>
                  <a:cubicBezTo>
                    <a:pt x="315800" y="2360042"/>
                    <a:pt x="304560" y="2524063"/>
                    <a:pt x="305608" y="2687988"/>
                  </a:cubicBezTo>
                  <a:cubicBezTo>
                    <a:pt x="307989" y="3015648"/>
                    <a:pt x="357900" y="3343022"/>
                    <a:pt x="460770" y="3652299"/>
                  </a:cubicBezTo>
                  <a:cubicBezTo>
                    <a:pt x="563736" y="3961004"/>
                    <a:pt x="721089" y="4251993"/>
                    <a:pt x="936163" y="4493738"/>
                  </a:cubicBezTo>
                  <a:cubicBezTo>
                    <a:pt x="1150857" y="4735673"/>
                    <a:pt x="1423653" y="4922553"/>
                    <a:pt x="1727024" y="5041997"/>
                  </a:cubicBezTo>
                  <a:lnTo>
                    <a:pt x="1784364" y="5063523"/>
                  </a:lnTo>
                  <a:lnTo>
                    <a:pt x="1813035" y="5074477"/>
                  </a:lnTo>
                  <a:cubicBezTo>
                    <a:pt x="1822560" y="5078097"/>
                    <a:pt x="1832466" y="5080763"/>
                    <a:pt x="1842181" y="5083907"/>
                  </a:cubicBezTo>
                  <a:lnTo>
                    <a:pt x="1900760" y="5102290"/>
                  </a:lnTo>
                  <a:cubicBezTo>
                    <a:pt x="1920381" y="5108291"/>
                    <a:pt x="1939717" y="5115149"/>
                    <a:pt x="1959815" y="5119625"/>
                  </a:cubicBezTo>
                  <a:lnTo>
                    <a:pt x="2019537" y="5134866"/>
                  </a:lnTo>
                  <a:lnTo>
                    <a:pt x="2049445" y="5142581"/>
                  </a:lnTo>
                  <a:cubicBezTo>
                    <a:pt x="2059446" y="5145152"/>
                    <a:pt x="2069352" y="5147915"/>
                    <a:pt x="2079544" y="5149629"/>
                  </a:cubicBezTo>
                  <a:lnTo>
                    <a:pt x="2201178" y="5173442"/>
                  </a:lnTo>
                  <a:lnTo>
                    <a:pt x="2324337" y="5190587"/>
                  </a:lnTo>
                  <a:cubicBezTo>
                    <a:pt x="2344815" y="5194016"/>
                    <a:pt x="2365675" y="5194778"/>
                    <a:pt x="2386344" y="5196873"/>
                  </a:cubicBezTo>
                  <a:lnTo>
                    <a:pt x="2448638" y="5202207"/>
                  </a:lnTo>
                  <a:cubicBezTo>
                    <a:pt x="2489881" y="5206779"/>
                    <a:pt x="2532649" y="5206589"/>
                    <a:pt x="2574844" y="5208303"/>
                  </a:cubicBezTo>
                  <a:lnTo>
                    <a:pt x="2702003" y="5212209"/>
                  </a:lnTo>
                  <a:lnTo>
                    <a:pt x="2765725" y="5213828"/>
                  </a:lnTo>
                  <a:lnTo>
                    <a:pt x="2797634" y="5214685"/>
                  </a:lnTo>
                  <a:cubicBezTo>
                    <a:pt x="2808207" y="5214780"/>
                    <a:pt x="2818684" y="5214304"/>
                    <a:pt x="2829162" y="5214113"/>
                  </a:cubicBezTo>
                  <a:lnTo>
                    <a:pt x="2955273" y="5211256"/>
                  </a:lnTo>
                  <a:lnTo>
                    <a:pt x="3081098" y="5201922"/>
                  </a:lnTo>
                  <a:cubicBezTo>
                    <a:pt x="3102148" y="5200779"/>
                    <a:pt x="3122913" y="5197635"/>
                    <a:pt x="3143772" y="5194968"/>
                  </a:cubicBezTo>
                  <a:lnTo>
                    <a:pt x="3206352" y="5186777"/>
                  </a:lnTo>
                  <a:cubicBezTo>
                    <a:pt x="3248357" y="5182395"/>
                    <a:pt x="3289410" y="5173347"/>
                    <a:pt x="3330843" y="5165727"/>
                  </a:cubicBezTo>
                  <a:cubicBezTo>
                    <a:pt x="3351513" y="5161726"/>
                    <a:pt x="3372277" y="5158107"/>
                    <a:pt x="3392851" y="5153725"/>
                  </a:cubicBezTo>
                  <a:lnTo>
                    <a:pt x="3454097" y="5138580"/>
                  </a:lnTo>
                  <a:lnTo>
                    <a:pt x="3515343" y="5123150"/>
                  </a:lnTo>
                  <a:cubicBezTo>
                    <a:pt x="3535726" y="5117626"/>
                    <a:pt x="3555634" y="5110863"/>
                    <a:pt x="3575731" y="5104766"/>
                  </a:cubicBezTo>
                  <a:lnTo>
                    <a:pt x="3636120" y="5086002"/>
                  </a:lnTo>
                  <a:lnTo>
                    <a:pt x="3651169" y="5081240"/>
                  </a:lnTo>
                  <a:lnTo>
                    <a:pt x="3665933" y="5075620"/>
                  </a:lnTo>
                  <a:lnTo>
                    <a:pt x="3695460" y="5064380"/>
                  </a:lnTo>
                  <a:cubicBezTo>
                    <a:pt x="4011691" y="4948080"/>
                    <a:pt x="4301346" y="4756437"/>
                    <a:pt x="4526898" y="4505644"/>
                  </a:cubicBezTo>
                  <a:lnTo>
                    <a:pt x="4569094" y="4458590"/>
                  </a:lnTo>
                  <a:cubicBezTo>
                    <a:pt x="4582905" y="4442684"/>
                    <a:pt x="4595478" y="4425729"/>
                    <a:pt x="4608813" y="4409441"/>
                  </a:cubicBezTo>
                  <a:lnTo>
                    <a:pt x="4648056" y="4360007"/>
                  </a:lnTo>
                  <a:cubicBezTo>
                    <a:pt x="4660534" y="4343052"/>
                    <a:pt x="4672535" y="4325812"/>
                    <a:pt x="4684822" y="4308667"/>
                  </a:cubicBezTo>
                  <a:cubicBezTo>
                    <a:pt x="4697014" y="4291522"/>
                    <a:pt x="4709206" y="4274377"/>
                    <a:pt x="4721017" y="4257041"/>
                  </a:cubicBezTo>
                  <a:lnTo>
                    <a:pt x="4754545" y="4203606"/>
                  </a:lnTo>
                  <a:cubicBezTo>
                    <a:pt x="4765594" y="4185699"/>
                    <a:pt x="4777310" y="4168268"/>
                    <a:pt x="4787692" y="4149980"/>
                  </a:cubicBezTo>
                  <a:lnTo>
                    <a:pt x="4818268" y="4094831"/>
                  </a:lnTo>
                  <a:cubicBezTo>
                    <a:pt x="4899040" y="3947574"/>
                    <a:pt x="4963143" y="3791650"/>
                    <a:pt x="5011244" y="3631630"/>
                  </a:cubicBezTo>
                  <a:cubicBezTo>
                    <a:pt x="5059440" y="3471610"/>
                    <a:pt x="5092683" y="3307589"/>
                    <a:pt x="5111352" y="3142426"/>
                  </a:cubicBezTo>
                  <a:lnTo>
                    <a:pt x="5122877" y="3018410"/>
                  </a:lnTo>
                  <a:cubicBezTo>
                    <a:pt x="5124972" y="2976977"/>
                    <a:pt x="5127735" y="2935543"/>
                    <a:pt x="5129259" y="2894204"/>
                  </a:cubicBezTo>
                  <a:cubicBezTo>
                    <a:pt x="5129735" y="2852771"/>
                    <a:pt x="5131354" y="2811432"/>
                    <a:pt x="5131069" y="2769998"/>
                  </a:cubicBezTo>
                  <a:lnTo>
                    <a:pt x="5129735" y="2707990"/>
                  </a:lnTo>
                  <a:cubicBezTo>
                    <a:pt x="5129163" y="2687321"/>
                    <a:pt x="5129735" y="2666652"/>
                    <a:pt x="5128116" y="2646078"/>
                  </a:cubicBezTo>
                  <a:lnTo>
                    <a:pt x="5124687" y="2584165"/>
                  </a:lnTo>
                  <a:cubicBezTo>
                    <a:pt x="5123449" y="2563592"/>
                    <a:pt x="5122782" y="2542922"/>
                    <a:pt x="5120401" y="2522444"/>
                  </a:cubicBezTo>
                  <a:lnTo>
                    <a:pt x="5114876" y="2460817"/>
                  </a:lnTo>
                  <a:lnTo>
                    <a:pt x="5112209" y="2430051"/>
                  </a:lnTo>
                  <a:cubicBezTo>
                    <a:pt x="5111352" y="2419764"/>
                    <a:pt x="5109637" y="2409572"/>
                    <a:pt x="5108399" y="2399381"/>
                  </a:cubicBezTo>
                  <a:cubicBezTo>
                    <a:pt x="5098398" y="2317561"/>
                    <a:pt x="5085920" y="2236027"/>
                    <a:pt x="5070108" y="2155255"/>
                  </a:cubicBezTo>
                  <a:cubicBezTo>
                    <a:pt x="5038676" y="1993711"/>
                    <a:pt x="4995051" y="1834738"/>
                    <a:pt x="4939140" y="1680338"/>
                  </a:cubicBezTo>
                  <a:cubicBezTo>
                    <a:pt x="4827126" y="1371824"/>
                    <a:pt x="4667392" y="1079406"/>
                    <a:pt x="4452888" y="826517"/>
                  </a:cubicBezTo>
                  <a:cubicBezTo>
                    <a:pt x="4345923" y="700025"/>
                    <a:pt x="4225241" y="583915"/>
                    <a:pt x="4091605" y="482855"/>
                  </a:cubicBezTo>
                  <a:cubicBezTo>
                    <a:pt x="4058077" y="457805"/>
                    <a:pt x="4023406" y="434183"/>
                    <a:pt x="3989211" y="409703"/>
                  </a:cubicBezTo>
                  <a:cubicBezTo>
                    <a:pt x="3954159" y="386653"/>
                    <a:pt x="3918155" y="364840"/>
                    <a:pt x="3882531" y="342171"/>
                  </a:cubicBezTo>
                  <a:cubicBezTo>
                    <a:pt x="3846051" y="321025"/>
                    <a:pt x="3808617" y="301594"/>
                    <a:pt x="3771565" y="281211"/>
                  </a:cubicBezTo>
                  <a:cubicBezTo>
                    <a:pt x="3733942" y="262066"/>
                    <a:pt x="3695270" y="244730"/>
                    <a:pt x="3656884" y="226633"/>
                  </a:cubicBezTo>
                  <a:lnTo>
                    <a:pt x="3642406" y="219965"/>
                  </a:lnTo>
                  <a:lnTo>
                    <a:pt x="3627642" y="214060"/>
                  </a:lnTo>
                  <a:lnTo>
                    <a:pt x="3598115" y="202249"/>
                  </a:lnTo>
                  <a:lnTo>
                    <a:pt x="3538965" y="178627"/>
                  </a:lnTo>
                  <a:cubicBezTo>
                    <a:pt x="3519438" y="170149"/>
                    <a:pt x="3498960" y="164434"/>
                    <a:pt x="3478767" y="157576"/>
                  </a:cubicBezTo>
                  <a:lnTo>
                    <a:pt x="3418092" y="137764"/>
                  </a:lnTo>
                  <a:lnTo>
                    <a:pt x="3387708" y="127954"/>
                  </a:lnTo>
                  <a:lnTo>
                    <a:pt x="3356847" y="119762"/>
                  </a:lnTo>
                  <a:lnTo>
                    <a:pt x="3295029" y="103570"/>
                  </a:lnTo>
                  <a:cubicBezTo>
                    <a:pt x="3253977" y="91759"/>
                    <a:pt x="3211876" y="84710"/>
                    <a:pt x="3170061" y="76233"/>
                  </a:cubicBezTo>
                  <a:cubicBezTo>
                    <a:pt x="3002326" y="43848"/>
                    <a:pt x="2831257" y="29560"/>
                    <a:pt x="2659712" y="30132"/>
                  </a:cubicBezTo>
                  <a:close/>
                </a:path>
              </a:pathLst>
            </a:custGeom>
            <a:ln w="9525" cap="flat">
              <a:noFill/>
              <a:prstDash val="solid"/>
              <a:miter/>
            </a:ln>
          </p:spPr>
          <p:txBody>
            <a:bodyPr rtlCol="0" anchor="ctr"/>
            <a:lstStyle/>
            <a:p>
              <a:endParaRPr lang="en-US"/>
            </a:p>
          </p:txBody>
        </p:sp>
      </p:grpSp>
      <p:grpSp>
        <p:nvGrpSpPr>
          <p:cNvPr id="42" name="Group 41">
            <a:extLst>
              <a:ext uri="{FF2B5EF4-FFF2-40B4-BE49-F238E27FC236}">
                <a16:creationId xmlns:a16="http://schemas.microsoft.com/office/drawing/2014/main" id="{51AC3D20-E4ED-49E6-AADF-E32D5427ECD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32" y="3757558"/>
            <a:ext cx="3606713" cy="3109922"/>
            <a:chOff x="6642" y="3804226"/>
            <a:chExt cx="3664532" cy="3063253"/>
          </a:xfrm>
        </p:grpSpPr>
        <p:sp>
          <p:nvSpPr>
            <p:cNvPr id="43" name="Freeform: Shape 42">
              <a:extLst>
                <a:ext uri="{FF2B5EF4-FFF2-40B4-BE49-F238E27FC236}">
                  <a16:creationId xmlns:a16="http://schemas.microsoft.com/office/drawing/2014/main" id="{21CA964C-EED3-4447-826F-685E33AEC2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43" y="3938592"/>
              <a:ext cx="3481139" cy="2928886"/>
            </a:xfrm>
            <a:custGeom>
              <a:avLst/>
              <a:gdLst>
                <a:gd name="connsiteX0" fmla="*/ 0 w 3481139"/>
                <a:gd name="connsiteY0" fmla="*/ 2638819 h 2928886"/>
                <a:gd name="connsiteX1" fmla="*/ 31090 w 3481139"/>
                <a:gd name="connsiteY1" fmla="*/ 2704150 h 2928886"/>
                <a:gd name="connsiteX2" fmla="*/ 120149 w 3481139"/>
                <a:gd name="connsiteY2" fmla="*/ 2845955 h 2928886"/>
                <a:gd name="connsiteX3" fmla="*/ 185501 w 3481139"/>
                <a:gd name="connsiteY3" fmla="*/ 2928886 h 2928886"/>
                <a:gd name="connsiteX4" fmla="*/ 0 w 3481139"/>
                <a:gd name="connsiteY4" fmla="*/ 2928886 h 2928886"/>
                <a:gd name="connsiteX5" fmla="*/ 1421035 w 3481139"/>
                <a:gd name="connsiteY5" fmla="*/ 1378 h 2928886"/>
                <a:gd name="connsiteX6" fmla="*/ 2605678 w 3481139"/>
                <a:gd name="connsiteY6" fmla="*/ 348168 h 2928886"/>
                <a:gd name="connsiteX7" fmla="*/ 3411215 w 3481139"/>
                <a:gd name="connsiteY7" fmla="*/ 1492067 h 2928886"/>
                <a:gd name="connsiteX8" fmla="*/ 3306857 w 3481139"/>
                <a:gd name="connsiteY8" fmla="*/ 2839295 h 2928886"/>
                <a:gd name="connsiteX9" fmla="*/ 3261670 w 3481139"/>
                <a:gd name="connsiteY9" fmla="*/ 2928886 h 2928886"/>
                <a:gd name="connsiteX10" fmla="*/ 2857174 w 3481139"/>
                <a:gd name="connsiteY10" fmla="*/ 2928886 h 2928886"/>
                <a:gd name="connsiteX11" fmla="*/ 2915377 w 3481139"/>
                <a:gd name="connsiteY11" fmla="*/ 2836712 h 2928886"/>
                <a:gd name="connsiteX12" fmla="*/ 3115608 w 3481139"/>
                <a:gd name="connsiteY12" fmla="*/ 2239047 h 2928886"/>
                <a:gd name="connsiteX13" fmla="*/ 3072115 w 3481139"/>
                <a:gd name="connsiteY13" fmla="*/ 1582856 h 2928886"/>
                <a:gd name="connsiteX14" fmla="*/ 2816844 w 3481139"/>
                <a:gd name="connsiteY14" fmla="*/ 1040240 h 2928886"/>
                <a:gd name="connsiteX15" fmla="*/ 2406710 w 3481139"/>
                <a:gd name="connsiteY15" fmla="*/ 637298 h 2928886"/>
                <a:gd name="connsiteX16" fmla="*/ 1778438 w 3481139"/>
                <a:gd name="connsiteY16" fmla="*/ 376813 h 2928886"/>
                <a:gd name="connsiteX17" fmla="*/ 1082136 w 3481139"/>
                <a:gd name="connsiteY17" fmla="*/ 405400 h 2928886"/>
                <a:gd name="connsiteX18" fmla="*/ 770453 w 3481139"/>
                <a:gd name="connsiteY18" fmla="*/ 610712 h 2928886"/>
                <a:gd name="connsiteX19" fmla="*/ 504311 w 3481139"/>
                <a:gd name="connsiteY19" fmla="*/ 1053517 h 2928886"/>
                <a:gd name="connsiteX20" fmla="*/ 370837 w 3481139"/>
                <a:gd name="connsiteY20" fmla="*/ 1303660 h 2928886"/>
                <a:gd name="connsiteX21" fmla="*/ 18332 w 3481139"/>
                <a:gd name="connsiteY21" fmla="*/ 1735234 h 2928886"/>
                <a:gd name="connsiteX22" fmla="*/ 0 w 3481139"/>
                <a:gd name="connsiteY22" fmla="*/ 1752611 h 2928886"/>
                <a:gd name="connsiteX23" fmla="*/ 0 w 3481139"/>
                <a:gd name="connsiteY23" fmla="*/ 1233485 h 2928886"/>
                <a:gd name="connsiteX24" fmla="*/ 18046 w 3481139"/>
                <a:gd name="connsiteY24" fmla="*/ 1208183 h 2928886"/>
                <a:gd name="connsiteX25" fmla="*/ 65393 w 3481139"/>
                <a:gd name="connsiteY25" fmla="*/ 1130865 h 2928886"/>
                <a:gd name="connsiteX26" fmla="*/ 991384 w 3481139"/>
                <a:gd name="connsiteY26" fmla="*/ 66436 h 2928886"/>
                <a:gd name="connsiteX27" fmla="*/ 1421035 w 3481139"/>
                <a:gd name="connsiteY27" fmla="*/ 1378 h 2928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481139" h="2928886">
                  <a:moveTo>
                    <a:pt x="0" y="2638819"/>
                  </a:moveTo>
                  <a:lnTo>
                    <a:pt x="31090" y="2704150"/>
                  </a:lnTo>
                  <a:cubicBezTo>
                    <a:pt x="57644" y="2752264"/>
                    <a:pt x="87419" y="2799634"/>
                    <a:pt x="120149" y="2845955"/>
                  </a:cubicBezTo>
                  <a:lnTo>
                    <a:pt x="185501" y="2928886"/>
                  </a:lnTo>
                  <a:lnTo>
                    <a:pt x="0" y="2928886"/>
                  </a:lnTo>
                  <a:close/>
                  <a:moveTo>
                    <a:pt x="1421035" y="1378"/>
                  </a:moveTo>
                  <a:cubicBezTo>
                    <a:pt x="1848323" y="-14790"/>
                    <a:pt x="2262193" y="111988"/>
                    <a:pt x="2605678" y="348168"/>
                  </a:cubicBezTo>
                  <a:cubicBezTo>
                    <a:pt x="2986690" y="610157"/>
                    <a:pt x="3281171" y="1006736"/>
                    <a:pt x="3411215" y="1492067"/>
                  </a:cubicBezTo>
                  <a:cubicBezTo>
                    <a:pt x="3536497" y="1959627"/>
                    <a:pt x="3488465" y="2432119"/>
                    <a:pt x="3306857" y="2839295"/>
                  </a:cubicBezTo>
                  <a:lnTo>
                    <a:pt x="3261670" y="2928886"/>
                  </a:lnTo>
                  <a:lnTo>
                    <a:pt x="2857174" y="2928886"/>
                  </a:lnTo>
                  <a:lnTo>
                    <a:pt x="2915377" y="2836712"/>
                  </a:lnTo>
                  <a:cubicBezTo>
                    <a:pt x="3020179" y="2651516"/>
                    <a:pt x="3087510" y="2450417"/>
                    <a:pt x="3115608" y="2239047"/>
                  </a:cubicBezTo>
                  <a:cubicBezTo>
                    <a:pt x="3144700" y="2019998"/>
                    <a:pt x="3130088" y="1799215"/>
                    <a:pt x="3072115" y="1582856"/>
                  </a:cubicBezTo>
                  <a:cubicBezTo>
                    <a:pt x="3019429" y="1386229"/>
                    <a:pt x="2933521" y="1203663"/>
                    <a:pt x="2816844" y="1040240"/>
                  </a:cubicBezTo>
                  <a:cubicBezTo>
                    <a:pt x="2704247" y="882558"/>
                    <a:pt x="2566242" y="746942"/>
                    <a:pt x="2406710" y="637298"/>
                  </a:cubicBezTo>
                  <a:cubicBezTo>
                    <a:pt x="2218030" y="507559"/>
                    <a:pt x="2000748" y="417531"/>
                    <a:pt x="1778438" y="376813"/>
                  </a:cubicBezTo>
                  <a:cubicBezTo>
                    <a:pt x="1545966" y="334240"/>
                    <a:pt x="1311716" y="343884"/>
                    <a:pt x="1082136" y="405400"/>
                  </a:cubicBezTo>
                  <a:cubicBezTo>
                    <a:pt x="957109" y="438901"/>
                    <a:pt x="861000" y="502225"/>
                    <a:pt x="770453" y="610712"/>
                  </a:cubicBezTo>
                  <a:cubicBezTo>
                    <a:pt x="672863" y="727627"/>
                    <a:pt x="591021" y="885960"/>
                    <a:pt x="504311" y="1053517"/>
                  </a:cubicBezTo>
                  <a:cubicBezTo>
                    <a:pt x="462225" y="1134849"/>
                    <a:pt x="418774" y="1218945"/>
                    <a:pt x="370837" y="1303660"/>
                  </a:cubicBezTo>
                  <a:cubicBezTo>
                    <a:pt x="249038" y="1518990"/>
                    <a:pt x="115673" y="1643965"/>
                    <a:pt x="18332" y="1735234"/>
                  </a:cubicBezTo>
                  <a:lnTo>
                    <a:pt x="0" y="1752611"/>
                  </a:lnTo>
                  <a:lnTo>
                    <a:pt x="0" y="1233485"/>
                  </a:lnTo>
                  <a:lnTo>
                    <a:pt x="18046" y="1208183"/>
                  </a:lnTo>
                  <a:cubicBezTo>
                    <a:pt x="33947" y="1184196"/>
                    <a:pt x="49756" y="1158514"/>
                    <a:pt x="65393" y="1130865"/>
                  </a:cubicBezTo>
                  <a:cubicBezTo>
                    <a:pt x="315656" y="688463"/>
                    <a:pt x="466320" y="207127"/>
                    <a:pt x="991384" y="66436"/>
                  </a:cubicBezTo>
                  <a:cubicBezTo>
                    <a:pt x="1134686" y="28039"/>
                    <a:pt x="1278606" y="6767"/>
                    <a:pt x="1421035" y="1378"/>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Shape 43">
              <a:extLst>
                <a:ext uri="{FF2B5EF4-FFF2-40B4-BE49-F238E27FC236}">
                  <a16:creationId xmlns:a16="http://schemas.microsoft.com/office/drawing/2014/main" id="{54482870-6C00-4014-90C6-638B19BB54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43" y="3938592"/>
              <a:ext cx="3481139" cy="2928886"/>
            </a:xfrm>
            <a:custGeom>
              <a:avLst/>
              <a:gdLst>
                <a:gd name="connsiteX0" fmla="*/ 0 w 3481139"/>
                <a:gd name="connsiteY0" fmla="*/ 2454676 h 2928886"/>
                <a:gd name="connsiteX1" fmla="*/ 23037 w 3481139"/>
                <a:gd name="connsiteY1" fmla="*/ 2524361 h 2928886"/>
                <a:gd name="connsiteX2" fmla="*/ 92498 w 3481139"/>
                <a:gd name="connsiteY2" fmla="*/ 2670254 h 2928886"/>
                <a:gd name="connsiteX3" fmla="*/ 177819 w 3481139"/>
                <a:gd name="connsiteY3" fmla="*/ 2806016 h 2928886"/>
                <a:gd name="connsiteX4" fmla="*/ 274733 w 3481139"/>
                <a:gd name="connsiteY4" fmla="*/ 2928886 h 2928886"/>
                <a:gd name="connsiteX5" fmla="*/ 0 w 3481139"/>
                <a:gd name="connsiteY5" fmla="*/ 2928886 h 2928886"/>
                <a:gd name="connsiteX6" fmla="*/ 1421035 w 3481139"/>
                <a:gd name="connsiteY6" fmla="*/ 1378 h 2928886"/>
                <a:gd name="connsiteX7" fmla="*/ 2605678 w 3481139"/>
                <a:gd name="connsiteY7" fmla="*/ 348168 h 2928886"/>
                <a:gd name="connsiteX8" fmla="*/ 3411215 w 3481139"/>
                <a:gd name="connsiteY8" fmla="*/ 1492067 h 2928886"/>
                <a:gd name="connsiteX9" fmla="*/ 3306857 w 3481139"/>
                <a:gd name="connsiteY9" fmla="*/ 2839295 h 2928886"/>
                <a:gd name="connsiteX10" fmla="*/ 3261670 w 3481139"/>
                <a:gd name="connsiteY10" fmla="*/ 2928886 h 2928886"/>
                <a:gd name="connsiteX11" fmla="*/ 2774329 w 3481139"/>
                <a:gd name="connsiteY11" fmla="*/ 2928886 h 2928886"/>
                <a:gd name="connsiteX12" fmla="*/ 2854316 w 3481139"/>
                <a:gd name="connsiteY12" fmla="*/ 2802203 h 2928886"/>
                <a:gd name="connsiteX13" fmla="*/ 3046067 w 3481139"/>
                <a:gd name="connsiteY13" fmla="*/ 2229848 h 2928886"/>
                <a:gd name="connsiteX14" fmla="*/ 3004330 w 3481139"/>
                <a:gd name="connsiteY14" fmla="*/ 1601092 h 2928886"/>
                <a:gd name="connsiteX15" fmla="*/ 2759775 w 3481139"/>
                <a:gd name="connsiteY15" fmla="*/ 1081112 h 2928886"/>
                <a:gd name="connsiteX16" fmla="*/ 2367007 w 3481139"/>
                <a:gd name="connsiteY16" fmla="*/ 695245 h 2928886"/>
                <a:gd name="connsiteX17" fmla="*/ 1765861 w 3481139"/>
                <a:gd name="connsiteY17" fmla="*/ 445951 h 2928886"/>
                <a:gd name="connsiteX18" fmla="*/ 1100322 w 3481139"/>
                <a:gd name="connsiteY18" fmla="*/ 473271 h 2928886"/>
                <a:gd name="connsiteX19" fmla="*/ 566662 w 3481139"/>
                <a:gd name="connsiteY19" fmla="*/ 1085790 h 2928886"/>
                <a:gd name="connsiteX20" fmla="*/ 431916 w 3481139"/>
                <a:gd name="connsiteY20" fmla="*/ 1338236 h 2928886"/>
                <a:gd name="connsiteX21" fmla="*/ 66359 w 3481139"/>
                <a:gd name="connsiteY21" fmla="*/ 1786460 h 2928886"/>
                <a:gd name="connsiteX22" fmla="*/ 1807 w 3481139"/>
                <a:gd name="connsiteY22" fmla="*/ 1848695 h 2928886"/>
                <a:gd name="connsiteX23" fmla="*/ 0 w 3481139"/>
                <a:gd name="connsiteY23" fmla="*/ 1850695 h 2928886"/>
                <a:gd name="connsiteX24" fmla="*/ 0 w 3481139"/>
                <a:gd name="connsiteY24" fmla="*/ 1233485 h 2928886"/>
                <a:gd name="connsiteX25" fmla="*/ 18046 w 3481139"/>
                <a:gd name="connsiteY25" fmla="*/ 1208183 h 2928886"/>
                <a:gd name="connsiteX26" fmla="*/ 65393 w 3481139"/>
                <a:gd name="connsiteY26" fmla="*/ 1130865 h 2928886"/>
                <a:gd name="connsiteX27" fmla="*/ 991384 w 3481139"/>
                <a:gd name="connsiteY27" fmla="*/ 66436 h 2928886"/>
                <a:gd name="connsiteX28" fmla="*/ 1421035 w 3481139"/>
                <a:gd name="connsiteY28" fmla="*/ 1378 h 2928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81139" h="2928886">
                  <a:moveTo>
                    <a:pt x="0" y="2454676"/>
                  </a:moveTo>
                  <a:lnTo>
                    <a:pt x="23037" y="2524361"/>
                  </a:lnTo>
                  <a:cubicBezTo>
                    <a:pt x="42843" y="2573572"/>
                    <a:pt x="66005" y="2622232"/>
                    <a:pt x="92498" y="2670254"/>
                  </a:cubicBezTo>
                  <a:cubicBezTo>
                    <a:pt x="117915" y="2716294"/>
                    <a:pt x="146441" y="2761645"/>
                    <a:pt x="177819" y="2806016"/>
                  </a:cubicBezTo>
                  <a:lnTo>
                    <a:pt x="274733" y="2928886"/>
                  </a:lnTo>
                  <a:lnTo>
                    <a:pt x="0" y="2928886"/>
                  </a:lnTo>
                  <a:close/>
                  <a:moveTo>
                    <a:pt x="1421035" y="1378"/>
                  </a:moveTo>
                  <a:cubicBezTo>
                    <a:pt x="1848323" y="-14790"/>
                    <a:pt x="2262193" y="111988"/>
                    <a:pt x="2605678" y="348168"/>
                  </a:cubicBezTo>
                  <a:cubicBezTo>
                    <a:pt x="2986690" y="610157"/>
                    <a:pt x="3281171" y="1006736"/>
                    <a:pt x="3411215" y="1492067"/>
                  </a:cubicBezTo>
                  <a:cubicBezTo>
                    <a:pt x="3536497" y="1959627"/>
                    <a:pt x="3488465" y="2432119"/>
                    <a:pt x="3306857" y="2839295"/>
                  </a:cubicBezTo>
                  <a:lnTo>
                    <a:pt x="3261670" y="2928886"/>
                  </a:lnTo>
                  <a:lnTo>
                    <a:pt x="2774329" y="2928886"/>
                  </a:lnTo>
                  <a:lnTo>
                    <a:pt x="2854316" y="2802203"/>
                  </a:lnTo>
                  <a:cubicBezTo>
                    <a:pt x="2954670" y="2624813"/>
                    <a:pt x="3019198" y="2432241"/>
                    <a:pt x="3046067" y="2229848"/>
                  </a:cubicBezTo>
                  <a:cubicBezTo>
                    <a:pt x="3073918" y="2019997"/>
                    <a:pt x="3059887" y="1808433"/>
                    <a:pt x="3004330" y="1601092"/>
                  </a:cubicBezTo>
                  <a:cubicBezTo>
                    <a:pt x="2953824" y="1412601"/>
                    <a:pt x="2871570" y="1237702"/>
                    <a:pt x="2759775" y="1081112"/>
                  </a:cubicBezTo>
                  <a:cubicBezTo>
                    <a:pt x="2651938" y="930074"/>
                    <a:pt x="2519787" y="800304"/>
                    <a:pt x="2367007" y="695245"/>
                  </a:cubicBezTo>
                  <a:cubicBezTo>
                    <a:pt x="2186422" y="571040"/>
                    <a:pt x="1978537" y="484889"/>
                    <a:pt x="1765861" y="445951"/>
                  </a:cubicBezTo>
                  <a:cubicBezTo>
                    <a:pt x="1543705" y="405264"/>
                    <a:pt x="1319800" y="414462"/>
                    <a:pt x="1100322" y="473271"/>
                  </a:cubicBezTo>
                  <a:cubicBezTo>
                    <a:pt x="859826" y="537712"/>
                    <a:pt x="751918" y="727591"/>
                    <a:pt x="566662" y="1085790"/>
                  </a:cubicBezTo>
                  <a:cubicBezTo>
                    <a:pt x="524297" y="1167705"/>
                    <a:pt x="480498" y="1252403"/>
                    <a:pt x="431916" y="1338236"/>
                  </a:cubicBezTo>
                  <a:cubicBezTo>
                    <a:pt x="304892" y="1562816"/>
                    <a:pt x="167019" y="1692123"/>
                    <a:pt x="66359" y="1786460"/>
                  </a:cubicBezTo>
                  <a:cubicBezTo>
                    <a:pt x="41685" y="1809641"/>
                    <a:pt x="19588" y="1830368"/>
                    <a:pt x="1807" y="1848695"/>
                  </a:cubicBezTo>
                  <a:lnTo>
                    <a:pt x="0" y="1850695"/>
                  </a:lnTo>
                  <a:lnTo>
                    <a:pt x="0" y="1233485"/>
                  </a:lnTo>
                  <a:lnTo>
                    <a:pt x="18046" y="1208183"/>
                  </a:lnTo>
                  <a:cubicBezTo>
                    <a:pt x="33947" y="1184196"/>
                    <a:pt x="49756" y="1158514"/>
                    <a:pt x="65393" y="1130865"/>
                  </a:cubicBezTo>
                  <a:cubicBezTo>
                    <a:pt x="315656" y="688463"/>
                    <a:pt x="466320" y="207127"/>
                    <a:pt x="991384" y="66436"/>
                  </a:cubicBezTo>
                  <a:cubicBezTo>
                    <a:pt x="1134686" y="28039"/>
                    <a:pt x="1278606" y="6767"/>
                    <a:pt x="1421035" y="1378"/>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45" name="Freeform: Shape 44">
              <a:extLst>
                <a:ext uri="{FF2B5EF4-FFF2-40B4-BE49-F238E27FC236}">
                  <a16:creationId xmlns:a16="http://schemas.microsoft.com/office/drawing/2014/main" id="{A97410C4-9F35-480D-AF41-9881677BA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42" y="3804226"/>
              <a:ext cx="3664532" cy="3063253"/>
            </a:xfrm>
            <a:custGeom>
              <a:avLst/>
              <a:gdLst>
                <a:gd name="connsiteX0" fmla="*/ 1589544 w 3664532"/>
                <a:gd name="connsiteY0" fmla="*/ 1348 h 3063253"/>
                <a:gd name="connsiteX1" fmla="*/ 3592316 w 3664532"/>
                <a:gd name="connsiteY1" fmla="*/ 1577908 h 3063253"/>
                <a:gd name="connsiteX2" fmla="*/ 3464985 w 3664532"/>
                <a:gd name="connsiteY2" fmla="*/ 3019497 h 3063253"/>
                <a:gd name="connsiteX3" fmla="*/ 3441980 w 3664532"/>
                <a:gd name="connsiteY3" fmla="*/ 3063253 h 3063253"/>
                <a:gd name="connsiteX4" fmla="*/ 3180670 w 3664532"/>
                <a:gd name="connsiteY4" fmla="*/ 3063253 h 3063253"/>
                <a:gd name="connsiteX5" fmla="*/ 3224136 w 3664532"/>
                <a:gd name="connsiteY5" fmla="*/ 2966554 h 3063253"/>
                <a:gd name="connsiteX6" fmla="*/ 3355620 w 3664532"/>
                <a:gd name="connsiteY6" fmla="*/ 2437076 h 3063253"/>
                <a:gd name="connsiteX7" fmla="*/ 3363467 w 3664532"/>
                <a:gd name="connsiteY7" fmla="*/ 2076633 h 3063253"/>
                <a:gd name="connsiteX8" fmla="*/ 3304293 w 3664532"/>
                <a:gd name="connsiteY8" fmla="*/ 1722087 h 3063253"/>
                <a:gd name="connsiteX9" fmla="*/ 3182877 w 3664532"/>
                <a:gd name="connsiteY9" fmla="*/ 1384217 h 3063253"/>
                <a:gd name="connsiteX10" fmla="*/ 3001025 w 3664532"/>
                <a:gd name="connsiteY10" fmla="*/ 1074386 h 3063253"/>
                <a:gd name="connsiteX11" fmla="*/ 2477205 w 3664532"/>
                <a:gd name="connsiteY11" fmla="*/ 580474 h 3063253"/>
                <a:gd name="connsiteX12" fmla="*/ 1798691 w 3664532"/>
                <a:gd name="connsiteY12" fmla="*/ 315283 h 3063253"/>
                <a:gd name="connsiteX13" fmla="*/ 1753281 w 3664532"/>
                <a:gd name="connsiteY13" fmla="*/ 307175 h 3063253"/>
                <a:gd name="connsiteX14" fmla="*/ 1730532 w 3664532"/>
                <a:gd name="connsiteY14" fmla="*/ 303097 h 3063253"/>
                <a:gd name="connsiteX15" fmla="*/ 1707599 w 3664532"/>
                <a:gd name="connsiteY15" fmla="*/ 300231 h 3063253"/>
                <a:gd name="connsiteX16" fmla="*/ 1661716 w 3664532"/>
                <a:gd name="connsiteY16" fmla="*/ 294430 h 3063253"/>
                <a:gd name="connsiteX17" fmla="*/ 1615761 w 3664532"/>
                <a:gd name="connsiteY17" fmla="*/ 289448 h 3063253"/>
                <a:gd name="connsiteX18" fmla="*/ 1523276 w 3664532"/>
                <a:gd name="connsiteY18" fmla="*/ 282763 h 3063253"/>
                <a:gd name="connsiteX19" fmla="*/ 1430359 w 3664532"/>
                <a:gd name="connsiteY19" fmla="*/ 280699 h 3063253"/>
                <a:gd name="connsiteX20" fmla="*/ 1059060 w 3664532"/>
                <a:gd name="connsiteY20" fmla="*/ 318854 h 3063253"/>
                <a:gd name="connsiteX21" fmla="*/ 1012987 w 3664532"/>
                <a:gd name="connsiteY21" fmla="*/ 328075 h 3063253"/>
                <a:gd name="connsiteX22" fmla="*/ 968530 w 3664532"/>
                <a:gd name="connsiteY22" fmla="*/ 339260 h 3063253"/>
                <a:gd name="connsiteX23" fmla="*/ 924773 w 3664532"/>
                <a:gd name="connsiteY23" fmla="*/ 352511 h 3063253"/>
                <a:gd name="connsiteX24" fmla="*/ 881731 w 3664532"/>
                <a:gd name="connsiteY24" fmla="*/ 367896 h 3063253"/>
                <a:gd name="connsiteX25" fmla="*/ 839561 w 3664532"/>
                <a:gd name="connsiteY25" fmla="*/ 385444 h 3063253"/>
                <a:gd name="connsiteX26" fmla="*/ 798365 w 3664532"/>
                <a:gd name="connsiteY26" fmla="*/ 405276 h 3063253"/>
                <a:gd name="connsiteX27" fmla="*/ 758403 w 3664532"/>
                <a:gd name="connsiteY27" fmla="*/ 427539 h 3063253"/>
                <a:gd name="connsiteX28" fmla="*/ 719600 w 3664532"/>
                <a:gd name="connsiteY28" fmla="*/ 451961 h 3063253"/>
                <a:gd name="connsiteX29" fmla="*/ 577562 w 3664532"/>
                <a:gd name="connsiteY29" fmla="*/ 569522 h 3063253"/>
                <a:gd name="connsiteX30" fmla="*/ 456753 w 3664532"/>
                <a:gd name="connsiteY30" fmla="*/ 712062 h 3063253"/>
                <a:gd name="connsiteX31" fmla="*/ 353265 w 3664532"/>
                <a:gd name="connsiteY31" fmla="*/ 870162 h 3063253"/>
                <a:gd name="connsiteX32" fmla="*/ 305715 w 3664532"/>
                <a:gd name="connsiteY32" fmla="*/ 952522 h 3063253"/>
                <a:gd name="connsiteX33" fmla="*/ 260078 w 3664532"/>
                <a:gd name="connsiteY33" fmla="*/ 1036331 h 3063253"/>
                <a:gd name="connsiteX34" fmla="*/ 170320 w 3664532"/>
                <a:gd name="connsiteY34" fmla="*/ 1205796 h 3063253"/>
                <a:gd name="connsiteX35" fmla="*/ 124857 w 3664532"/>
                <a:gd name="connsiteY35" fmla="*/ 1290794 h 3063253"/>
                <a:gd name="connsiteX36" fmla="*/ 77228 w 3664532"/>
                <a:gd name="connsiteY36" fmla="*/ 1375573 h 3063253"/>
                <a:gd name="connsiteX37" fmla="*/ 23967 w 3664532"/>
                <a:gd name="connsiteY37" fmla="*/ 1458613 h 3063253"/>
                <a:gd name="connsiteX38" fmla="*/ 0 w 3664532"/>
                <a:gd name="connsiteY38" fmla="*/ 1490102 h 3063253"/>
                <a:gd name="connsiteX39" fmla="*/ 0 w 3664532"/>
                <a:gd name="connsiteY39" fmla="*/ 600302 h 3063253"/>
                <a:gd name="connsiteX40" fmla="*/ 7155 w 3664532"/>
                <a:gd name="connsiteY40" fmla="*/ 592928 h 3063253"/>
                <a:gd name="connsiteX41" fmla="*/ 940651 w 3664532"/>
                <a:gd name="connsiteY41" fmla="*/ 75740 h 3063253"/>
                <a:gd name="connsiteX42" fmla="*/ 1589544 w 3664532"/>
                <a:gd name="connsiteY42" fmla="*/ 1348 h 3063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664532" h="3063253">
                  <a:moveTo>
                    <a:pt x="1589544" y="1348"/>
                  </a:moveTo>
                  <a:cubicBezTo>
                    <a:pt x="2513808" y="33842"/>
                    <a:pt x="3344091" y="651520"/>
                    <a:pt x="3592316" y="1577908"/>
                  </a:cubicBezTo>
                  <a:cubicBezTo>
                    <a:pt x="3725976" y="2076733"/>
                    <a:pt x="3668729" y="2582423"/>
                    <a:pt x="3464985" y="3019497"/>
                  </a:cubicBezTo>
                  <a:lnTo>
                    <a:pt x="3441980" y="3063253"/>
                  </a:lnTo>
                  <a:lnTo>
                    <a:pt x="3180670" y="3063253"/>
                  </a:lnTo>
                  <a:lnTo>
                    <a:pt x="3224136" y="2966554"/>
                  </a:lnTo>
                  <a:cubicBezTo>
                    <a:pt x="3291771" y="2795537"/>
                    <a:pt x="3335430" y="2617005"/>
                    <a:pt x="3355620" y="2437076"/>
                  </a:cubicBezTo>
                  <a:cubicBezTo>
                    <a:pt x="3368996" y="2317218"/>
                    <a:pt x="3372310" y="2196423"/>
                    <a:pt x="3363467" y="2076633"/>
                  </a:cubicBezTo>
                  <a:cubicBezTo>
                    <a:pt x="3354557" y="1956861"/>
                    <a:pt x="3334732" y="1838125"/>
                    <a:pt x="3304293" y="1722087"/>
                  </a:cubicBezTo>
                  <a:cubicBezTo>
                    <a:pt x="3274126" y="1605975"/>
                    <a:pt x="3233351" y="1492852"/>
                    <a:pt x="3182877" y="1384217"/>
                  </a:cubicBezTo>
                  <a:cubicBezTo>
                    <a:pt x="3132588" y="1275460"/>
                    <a:pt x="3071047" y="1171897"/>
                    <a:pt x="3001025" y="1074386"/>
                  </a:cubicBezTo>
                  <a:cubicBezTo>
                    <a:pt x="2860378" y="879817"/>
                    <a:pt x="2682723" y="710135"/>
                    <a:pt x="2477205" y="580474"/>
                  </a:cubicBezTo>
                  <a:cubicBezTo>
                    <a:pt x="2271686" y="450814"/>
                    <a:pt x="2040125" y="361195"/>
                    <a:pt x="1798691" y="315283"/>
                  </a:cubicBezTo>
                  <a:lnTo>
                    <a:pt x="1753281" y="307175"/>
                  </a:lnTo>
                  <a:lnTo>
                    <a:pt x="1730532" y="303097"/>
                  </a:lnTo>
                  <a:lnTo>
                    <a:pt x="1707599" y="300231"/>
                  </a:lnTo>
                  <a:lnTo>
                    <a:pt x="1661716" y="294430"/>
                  </a:lnTo>
                  <a:cubicBezTo>
                    <a:pt x="1646462" y="292559"/>
                    <a:pt x="1631149" y="290194"/>
                    <a:pt x="1615761" y="289448"/>
                  </a:cubicBezTo>
                  <a:cubicBezTo>
                    <a:pt x="1584975" y="287377"/>
                    <a:pt x="1554157" y="284371"/>
                    <a:pt x="1523276" y="282763"/>
                  </a:cubicBezTo>
                  <a:lnTo>
                    <a:pt x="1430359" y="280699"/>
                  </a:lnTo>
                  <a:cubicBezTo>
                    <a:pt x="1306331" y="281594"/>
                    <a:pt x="1181785" y="294109"/>
                    <a:pt x="1059060" y="318854"/>
                  </a:cubicBezTo>
                  <a:lnTo>
                    <a:pt x="1012987" y="328075"/>
                  </a:lnTo>
                  <a:cubicBezTo>
                    <a:pt x="998030" y="331646"/>
                    <a:pt x="983384" y="335571"/>
                    <a:pt x="968530" y="339260"/>
                  </a:cubicBezTo>
                  <a:cubicBezTo>
                    <a:pt x="953853" y="343338"/>
                    <a:pt x="939377" y="348162"/>
                    <a:pt x="924773" y="352511"/>
                  </a:cubicBezTo>
                  <a:cubicBezTo>
                    <a:pt x="910278" y="357266"/>
                    <a:pt x="896136" y="362800"/>
                    <a:pt x="881731" y="367896"/>
                  </a:cubicBezTo>
                  <a:cubicBezTo>
                    <a:pt x="867590" y="373428"/>
                    <a:pt x="853698" y="379622"/>
                    <a:pt x="839561" y="385444"/>
                  </a:cubicBezTo>
                  <a:cubicBezTo>
                    <a:pt x="825810" y="391891"/>
                    <a:pt x="812130" y="398609"/>
                    <a:pt x="798365" y="405276"/>
                  </a:cubicBezTo>
                  <a:cubicBezTo>
                    <a:pt x="785090" y="412685"/>
                    <a:pt x="771605" y="419858"/>
                    <a:pt x="758403" y="427539"/>
                  </a:cubicBezTo>
                  <a:cubicBezTo>
                    <a:pt x="745548" y="435706"/>
                    <a:pt x="732259" y="443337"/>
                    <a:pt x="719600" y="451961"/>
                  </a:cubicBezTo>
                  <a:cubicBezTo>
                    <a:pt x="668664" y="485885"/>
                    <a:pt x="621352" y="525741"/>
                    <a:pt x="577562" y="569522"/>
                  </a:cubicBezTo>
                  <a:cubicBezTo>
                    <a:pt x="534000" y="613606"/>
                    <a:pt x="493580" y="661281"/>
                    <a:pt x="456753" y="712062"/>
                  </a:cubicBezTo>
                  <a:cubicBezTo>
                    <a:pt x="419754" y="762744"/>
                    <a:pt x="385485" y="815747"/>
                    <a:pt x="353265" y="870162"/>
                  </a:cubicBezTo>
                  <a:cubicBezTo>
                    <a:pt x="337069" y="897321"/>
                    <a:pt x="321168" y="924763"/>
                    <a:pt x="305715" y="952522"/>
                  </a:cubicBezTo>
                  <a:cubicBezTo>
                    <a:pt x="290262" y="980281"/>
                    <a:pt x="275152" y="1008238"/>
                    <a:pt x="260078" y="1036331"/>
                  </a:cubicBezTo>
                  <a:cubicBezTo>
                    <a:pt x="229846" y="1092467"/>
                    <a:pt x="200339" y="1149135"/>
                    <a:pt x="170320" y="1205796"/>
                  </a:cubicBezTo>
                  <a:lnTo>
                    <a:pt x="124857" y="1290794"/>
                  </a:lnTo>
                  <a:cubicBezTo>
                    <a:pt x="109549" y="1319095"/>
                    <a:pt x="94118" y="1347211"/>
                    <a:pt x="77228" y="1375573"/>
                  </a:cubicBezTo>
                  <a:cubicBezTo>
                    <a:pt x="60776" y="1403944"/>
                    <a:pt x="42932" y="1431630"/>
                    <a:pt x="23967" y="1458613"/>
                  </a:cubicBezTo>
                  <a:lnTo>
                    <a:pt x="0" y="1490102"/>
                  </a:lnTo>
                  <a:lnTo>
                    <a:pt x="0" y="600302"/>
                  </a:lnTo>
                  <a:lnTo>
                    <a:pt x="7155" y="592928"/>
                  </a:lnTo>
                  <a:cubicBezTo>
                    <a:pt x="261918" y="354349"/>
                    <a:pt x="578478" y="172784"/>
                    <a:pt x="940651" y="75740"/>
                  </a:cubicBezTo>
                  <a:cubicBezTo>
                    <a:pt x="1157955" y="17514"/>
                    <a:pt x="1376252" y="-6151"/>
                    <a:pt x="1589544" y="134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3" name="Content Placeholder 12">
            <a:extLst>
              <a:ext uri="{FF2B5EF4-FFF2-40B4-BE49-F238E27FC236}">
                <a16:creationId xmlns:a16="http://schemas.microsoft.com/office/drawing/2014/main" id="{6223CFA0-4F31-F62B-6A8A-2B471C397A76}"/>
              </a:ext>
            </a:extLst>
          </p:cNvPr>
          <p:cNvSpPr>
            <a:spLocks noGrp="1"/>
          </p:cNvSpPr>
          <p:nvPr>
            <p:ph idx="1"/>
          </p:nvPr>
        </p:nvSpPr>
        <p:spPr>
          <a:xfrm>
            <a:off x="6734684" y="2437029"/>
            <a:ext cx="4333468" cy="3639289"/>
          </a:xfrm>
        </p:spPr>
        <p:txBody>
          <a:bodyPr anchor="ctr">
            <a:normAutofit fontScale="77500" lnSpcReduction="20000"/>
          </a:bodyPr>
          <a:lstStyle/>
          <a:p>
            <a:pPr marL="0" indent="0">
              <a:buNone/>
            </a:pPr>
            <a:r>
              <a:rPr lang="en-US" sz="2400" dirty="0"/>
              <a:t>IMDB –  </a:t>
            </a:r>
            <a:r>
              <a:rPr lang="en-US" sz="2400" b="0" i="0" dirty="0">
                <a:effectLst/>
              </a:rPr>
              <a:t>provides a wealth of information about movies</a:t>
            </a:r>
          </a:p>
          <a:p>
            <a:r>
              <a:rPr lang="en-US" sz="2400" b="0" i="0" dirty="0">
                <a:effectLst/>
              </a:rPr>
              <a:t>Title Basics Dataset - Had 146,144 items</a:t>
            </a:r>
          </a:p>
          <a:p>
            <a:r>
              <a:rPr lang="en-US" sz="2400" b="0" i="0" dirty="0">
                <a:effectLst/>
              </a:rPr>
              <a:t>Title Rating Dataset - Had 73,856 items</a:t>
            </a:r>
          </a:p>
          <a:p>
            <a:endParaRPr lang="en-US" sz="2400" dirty="0"/>
          </a:p>
          <a:p>
            <a:pPr marL="0" indent="0">
              <a:buNone/>
            </a:pPr>
            <a:r>
              <a:rPr lang="en-US" sz="2400" dirty="0"/>
              <a:t>Box office Mojo -  </a:t>
            </a:r>
            <a:r>
              <a:rPr lang="en-US" sz="2400" b="0" i="0" dirty="0">
                <a:effectLst/>
              </a:rPr>
              <a:t>online movie publication and box office reporting service</a:t>
            </a:r>
          </a:p>
          <a:p>
            <a:pPr>
              <a:buFontTx/>
              <a:buChar char="-"/>
            </a:pPr>
            <a:r>
              <a:rPr lang="en-US" sz="2400" dirty="0"/>
              <a:t>Gross profit data for 3387 items </a:t>
            </a:r>
          </a:p>
          <a:p>
            <a:pPr>
              <a:buFontTx/>
              <a:buChar char="-"/>
            </a:pPr>
            <a:endParaRPr lang="en-US" sz="2400" dirty="0"/>
          </a:p>
          <a:p>
            <a:pPr marL="0" indent="0">
              <a:buNone/>
            </a:pPr>
            <a:r>
              <a:rPr lang="en-US" sz="2400" dirty="0"/>
              <a:t>The Number -</a:t>
            </a:r>
            <a:r>
              <a:rPr lang="en-US" sz="2400" b="0" i="0" dirty="0">
                <a:effectLst/>
              </a:rPr>
              <a:t>financial analysis for movies </a:t>
            </a:r>
          </a:p>
          <a:p>
            <a:pPr marL="0" indent="0">
              <a:buNone/>
            </a:pPr>
            <a:r>
              <a:rPr lang="en-US" sz="2400" dirty="0"/>
              <a:t>- The Tn dataset consists of 5782 items </a:t>
            </a:r>
          </a:p>
          <a:p>
            <a:pPr>
              <a:buFont typeface="+mj-lt"/>
              <a:buAutoNum type="arabicPeriod"/>
            </a:pPr>
            <a:endParaRPr lang="en-US" sz="1500" b="0" i="0" dirty="0">
              <a:solidFill>
                <a:schemeClr val="tx2"/>
              </a:solidFill>
              <a:effectLst/>
              <a:latin typeface="Helvetica Neue"/>
            </a:endParaRPr>
          </a:p>
          <a:p>
            <a:endParaRPr lang="en-US" sz="1500" dirty="0">
              <a:solidFill>
                <a:schemeClr val="tx2"/>
              </a:solidFill>
            </a:endParaRPr>
          </a:p>
        </p:txBody>
      </p:sp>
      <p:pic>
        <p:nvPicPr>
          <p:cNvPr id="48" name="Audio 47">
            <a:hlinkClick r:id="" action="ppaction://media"/>
            <a:extLst>
              <a:ext uri="{FF2B5EF4-FFF2-40B4-BE49-F238E27FC236}">
                <a16:creationId xmlns:a16="http://schemas.microsoft.com/office/drawing/2014/main" id="{25268EE2-0AB0-C01E-2182-4AE0F6B54042}"/>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51781043"/>
      </p:ext>
    </p:extLst>
  </p:cSld>
  <p:clrMapOvr>
    <a:masterClrMapping/>
  </p:clrMapOvr>
  <mc:AlternateContent xmlns:mc="http://schemas.openxmlformats.org/markup-compatibility/2006">
    <mc:Choice xmlns:p14="http://schemas.microsoft.com/office/powerpoint/2010/main" Requires="p14">
      <p:transition spd="slow" p14:dur="2000" advTm="163722"/>
    </mc:Choice>
    <mc:Fallback>
      <p:transition spd="slow" advTm="1637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95" name="Rectangle 309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09B065-CB52-C99D-6376-24A8A2B5C11D}"/>
              </a:ext>
            </a:extLst>
          </p:cNvPr>
          <p:cNvSpPr>
            <a:spLocks noGrp="1"/>
          </p:cNvSpPr>
          <p:nvPr>
            <p:ph type="title"/>
          </p:nvPr>
        </p:nvSpPr>
        <p:spPr>
          <a:xfrm>
            <a:off x="710387" y="681037"/>
            <a:ext cx="4080879" cy="1788811"/>
          </a:xfrm>
        </p:spPr>
        <p:txBody>
          <a:bodyPr>
            <a:normAutofit/>
          </a:bodyPr>
          <a:lstStyle/>
          <a:p>
            <a:r>
              <a:rPr lang="en-AU" sz="4000" b="1" dirty="0"/>
              <a:t>Method</a:t>
            </a:r>
            <a:r>
              <a:rPr lang="en-AU" sz="4000" dirty="0"/>
              <a:t> </a:t>
            </a:r>
          </a:p>
        </p:txBody>
      </p:sp>
      <p:sp>
        <p:nvSpPr>
          <p:cNvPr id="3078" name="Content Placeholder 3077">
            <a:extLst>
              <a:ext uri="{FF2B5EF4-FFF2-40B4-BE49-F238E27FC236}">
                <a16:creationId xmlns:a16="http://schemas.microsoft.com/office/drawing/2014/main" id="{D8A3C14A-918D-E8ED-E969-1B0AA9AA21B8}"/>
              </a:ext>
            </a:extLst>
          </p:cNvPr>
          <p:cNvSpPr>
            <a:spLocks noGrp="1"/>
          </p:cNvSpPr>
          <p:nvPr>
            <p:ph idx="1"/>
          </p:nvPr>
        </p:nvSpPr>
        <p:spPr>
          <a:xfrm>
            <a:off x="710389" y="2630161"/>
            <a:ext cx="4080880" cy="3546801"/>
          </a:xfrm>
        </p:spPr>
        <p:txBody>
          <a:bodyPr>
            <a:normAutofit/>
          </a:bodyPr>
          <a:lstStyle/>
          <a:p>
            <a:pPr marL="0" indent="0">
              <a:buNone/>
            </a:pPr>
            <a:r>
              <a:rPr lang="en-US" sz="1700"/>
              <a:t>Extracted movie information from the datasets included:</a:t>
            </a:r>
          </a:p>
          <a:p>
            <a:r>
              <a:rPr lang="en-US" sz="1700"/>
              <a:t>Genres</a:t>
            </a:r>
          </a:p>
          <a:p>
            <a:r>
              <a:rPr lang="en-US" sz="1700"/>
              <a:t>Runtime </a:t>
            </a:r>
          </a:p>
          <a:p>
            <a:r>
              <a:rPr lang="en-US" sz="1700"/>
              <a:t>Domestic Gross</a:t>
            </a:r>
          </a:p>
          <a:p>
            <a:r>
              <a:rPr lang="en-US" sz="1700"/>
              <a:t>Production Budget </a:t>
            </a:r>
          </a:p>
          <a:p>
            <a:endParaRPr lang="en-US" sz="1700"/>
          </a:p>
          <a:p>
            <a:pPr marL="0" indent="0">
              <a:buNone/>
            </a:pPr>
            <a:r>
              <a:rPr lang="en-US" sz="1700"/>
              <a:t>Data preparation included </a:t>
            </a:r>
          </a:p>
          <a:p>
            <a:r>
              <a:rPr lang="en-US" sz="1700"/>
              <a:t>Cleaning and merging of datasets </a:t>
            </a:r>
          </a:p>
          <a:p>
            <a:r>
              <a:rPr lang="en-US" sz="1700"/>
              <a:t>Statistic analysis of datasets</a:t>
            </a:r>
          </a:p>
          <a:p>
            <a:endParaRPr lang="en-US" sz="1700"/>
          </a:p>
          <a:p>
            <a:endParaRPr lang="en-US" sz="1700"/>
          </a:p>
        </p:txBody>
      </p:sp>
      <p:sp>
        <p:nvSpPr>
          <p:cNvPr id="3097" name="Rounded Rectangle 28">
            <a:extLst>
              <a:ext uri="{FF2B5EF4-FFF2-40B4-BE49-F238E27FC236}">
                <a16:creationId xmlns:a16="http://schemas.microsoft.com/office/drawing/2014/main" id="{A783CD55-1776-4C75-9A8F-D1179C0C7B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5903" y="640091"/>
            <a:ext cx="6266120" cy="5577818"/>
          </a:xfrm>
          <a:prstGeom prst="roundRect">
            <a:avLst>
              <a:gd name="adj" fmla="val 0"/>
            </a:avLst>
          </a:prstGeom>
          <a:solidFill>
            <a:srgbClr val="FFFFFF"/>
          </a:solidFill>
          <a:ln w="9525">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Film Production Cartoons and Comics - funny pictures from CartoonStock">
            <a:extLst>
              <a:ext uri="{FF2B5EF4-FFF2-40B4-BE49-F238E27FC236}">
                <a16:creationId xmlns:a16="http://schemas.microsoft.com/office/drawing/2014/main" id="{B7EE8605-51A4-F694-9878-76E26A732BD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5777" b="-1"/>
          <a:stretch/>
        </p:blipFill>
        <p:spPr bwMode="auto">
          <a:xfrm>
            <a:off x="5441735" y="804672"/>
            <a:ext cx="5934456" cy="5248656"/>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55" name="Audio 54">
            <a:hlinkClick r:id="" action="ppaction://media"/>
            <a:extLst>
              <a:ext uri="{FF2B5EF4-FFF2-40B4-BE49-F238E27FC236}">
                <a16:creationId xmlns:a16="http://schemas.microsoft.com/office/drawing/2014/main" id="{4996BA9B-E69D-CABC-B285-4E4C2709D93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60010100"/>
      </p:ext>
    </p:extLst>
  </p:cSld>
  <p:clrMapOvr>
    <a:masterClrMapping/>
  </p:clrMapOvr>
  <mc:AlternateContent xmlns:mc="http://schemas.openxmlformats.org/markup-compatibility/2006">
    <mc:Choice xmlns:p14="http://schemas.microsoft.com/office/powerpoint/2010/main" Requires="p14">
      <p:transition spd="slow" p14:dur="2000" advTm="115210"/>
    </mc:Choice>
    <mc:Fallback>
      <p:transition spd="slow" advTm="1152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3BF4F05-A2DC-004E-6DFB-1BCF0871A71D}"/>
              </a:ext>
            </a:extLst>
          </p:cNvPr>
          <p:cNvSpPr>
            <a:spLocks noGrp="1"/>
          </p:cNvSpPr>
          <p:nvPr>
            <p:ph type="title"/>
          </p:nvPr>
        </p:nvSpPr>
        <p:spPr>
          <a:xfrm>
            <a:off x="3771900" y="2503487"/>
            <a:ext cx="10515600" cy="1325563"/>
          </a:xfrm>
        </p:spPr>
        <p:txBody>
          <a:bodyPr>
            <a:noAutofit/>
          </a:bodyPr>
          <a:lstStyle/>
          <a:p>
            <a:r>
              <a:rPr lang="en-AU" sz="9600" b="1" dirty="0"/>
              <a:t>RESULTS </a:t>
            </a:r>
          </a:p>
        </p:txBody>
      </p:sp>
      <p:pic>
        <p:nvPicPr>
          <p:cNvPr id="5122" name="Picture 2" descr="300 Essential Movies To Watch Now | Rotten Tomatoes">
            <a:extLst>
              <a:ext uri="{FF2B5EF4-FFF2-40B4-BE49-F238E27FC236}">
                <a16:creationId xmlns:a16="http://schemas.microsoft.com/office/drawing/2014/main" id="{CE98B16E-1D4B-641D-3902-3CEBBF6AEE85}"/>
              </a:ext>
            </a:extLst>
          </p:cNvPr>
          <p:cNvPicPr>
            <a:picLocks noGrp="1" noChangeAspect="1" noChangeArrowheads="1"/>
          </p:cNvPicPr>
          <p:nvPr>
            <p:ph idx="1"/>
          </p:nvPr>
        </p:nvPicPr>
        <p:blipFill>
          <a:blip r:embed="rId4">
            <a:alphaModFix amt="20000"/>
            <a:extLst>
              <a:ext uri="{28A0092B-C50C-407E-A947-70E740481C1C}">
                <a14:useLocalDpi xmlns:a14="http://schemas.microsoft.com/office/drawing/2010/main" val="0"/>
              </a:ext>
            </a:extLst>
          </a:blip>
          <a:srcRect/>
          <a:stretch>
            <a:fillRect/>
          </a:stretch>
        </p:blipFill>
        <p:spPr bwMode="auto">
          <a:xfrm>
            <a:off x="0" y="0"/>
            <a:ext cx="1219200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a:extLst>
              <a:ext uri="{FF2B5EF4-FFF2-40B4-BE49-F238E27FC236}">
                <a16:creationId xmlns:a16="http://schemas.microsoft.com/office/drawing/2014/main" id="{219C7EE4-37AF-1766-1416-D4E860A5071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75757031"/>
      </p:ext>
    </p:extLst>
  </p:cSld>
  <p:clrMapOvr>
    <a:masterClrMapping/>
  </p:clrMapOvr>
  <mc:AlternateContent xmlns:mc="http://schemas.openxmlformats.org/markup-compatibility/2006">
    <mc:Choice xmlns:p14="http://schemas.microsoft.com/office/powerpoint/2010/main" Requires="p14">
      <p:transition spd="slow" p14:dur="2000" advTm="7049"/>
    </mc:Choice>
    <mc:Fallback>
      <p:transition spd="slow" advTm="70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28">
            <a:extLst>
              <a:ext uri="{FF2B5EF4-FFF2-40B4-BE49-F238E27FC236}">
                <a16:creationId xmlns:a16="http://schemas.microsoft.com/office/drawing/2014/main" id="{A783CD55-1776-4C75-9A8F-D1179C0C7B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5903" y="640091"/>
            <a:ext cx="6266120" cy="5577818"/>
          </a:xfrm>
          <a:prstGeom prst="roundRect">
            <a:avLst>
              <a:gd name="adj" fmla="val 0"/>
            </a:avLst>
          </a:prstGeom>
          <a:solidFill>
            <a:srgbClr val="FFFFFF"/>
          </a:solidFill>
          <a:ln w="9525">
            <a:solidFill>
              <a:schemeClr val="tx1">
                <a:lumMod val="65000"/>
                <a:lumOff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a:extLst>
              <a:ext uri="{FF2B5EF4-FFF2-40B4-BE49-F238E27FC236}">
                <a16:creationId xmlns:a16="http://schemas.microsoft.com/office/drawing/2014/main" id="{8ED51A67-F98B-572B-E539-C6AD1E6CE36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01670" y="0"/>
            <a:ext cx="73787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2A6B17C8-89B0-87E6-22DC-0D741088C649}"/>
              </a:ext>
            </a:extLst>
          </p:cNvPr>
          <p:cNvSpPr txBox="1"/>
          <p:nvPr/>
        </p:nvSpPr>
        <p:spPr>
          <a:xfrm>
            <a:off x="783532" y="1690062"/>
            <a:ext cx="3489801" cy="3477875"/>
          </a:xfrm>
          <a:prstGeom prst="rect">
            <a:avLst/>
          </a:prstGeom>
          <a:noFill/>
        </p:spPr>
        <p:txBody>
          <a:bodyPr wrap="none" rtlCol="0">
            <a:spAutoFit/>
          </a:bodyPr>
          <a:lstStyle/>
          <a:p>
            <a:r>
              <a:rPr lang="en-AU" sz="4400" b="1" dirty="0"/>
              <a:t>Drama </a:t>
            </a:r>
          </a:p>
          <a:p>
            <a:r>
              <a:rPr lang="en-AU" sz="4400" b="1" dirty="0"/>
              <a:t>Comedy</a:t>
            </a:r>
          </a:p>
          <a:p>
            <a:r>
              <a:rPr lang="en-AU" sz="4400" b="1" dirty="0"/>
              <a:t>Romance </a:t>
            </a:r>
          </a:p>
          <a:p>
            <a:r>
              <a:rPr lang="en-AU" sz="4400" b="1" dirty="0"/>
              <a:t>Action </a:t>
            </a:r>
          </a:p>
          <a:p>
            <a:r>
              <a:rPr lang="en-AU" sz="4400" b="1" dirty="0"/>
              <a:t>Documentary </a:t>
            </a:r>
          </a:p>
        </p:txBody>
      </p:sp>
      <p:pic>
        <p:nvPicPr>
          <p:cNvPr id="7" name="Audio 6">
            <a:hlinkClick r:id="" action="ppaction://media"/>
            <a:extLst>
              <a:ext uri="{FF2B5EF4-FFF2-40B4-BE49-F238E27FC236}">
                <a16:creationId xmlns:a16="http://schemas.microsoft.com/office/drawing/2014/main" id="{1230A6A6-1186-4FE2-261F-4E14FD210AA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21669130"/>
      </p:ext>
    </p:extLst>
  </p:cSld>
  <p:clrMapOvr>
    <a:masterClrMapping/>
  </p:clrMapOvr>
  <mc:AlternateContent xmlns:mc="http://schemas.openxmlformats.org/markup-compatibility/2006">
    <mc:Choice xmlns:p14="http://schemas.microsoft.com/office/powerpoint/2010/main" Requires="p14">
      <p:transition spd="slow" p14:dur="2000" advTm="68000"/>
    </mc:Choice>
    <mc:Fallback>
      <p:transition spd="slow" advTm="68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51" name="Rectangle 6150">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A182AF-234B-697F-B713-42F23E3885C8}"/>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100" b="1" kern="1200">
                <a:solidFill>
                  <a:schemeClr val="tx1"/>
                </a:solidFill>
                <a:latin typeface="+mj-lt"/>
                <a:ea typeface="+mj-ea"/>
                <a:cs typeface="+mj-cs"/>
              </a:rPr>
              <a:t>How long should the movie be ? </a:t>
            </a:r>
          </a:p>
        </p:txBody>
      </p:sp>
      <p:sp>
        <p:nvSpPr>
          <p:cNvPr id="6153"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A graph of different colored lines&#10;&#10;Description automatically generated with medium confidence">
            <a:extLst>
              <a:ext uri="{FF2B5EF4-FFF2-40B4-BE49-F238E27FC236}">
                <a16:creationId xmlns:a16="http://schemas.microsoft.com/office/drawing/2014/main" id="{608ECA69-F9F2-0420-2D95-F6A73E670A85}"/>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tretch>
            <a:fillRect/>
          </a:stretch>
        </p:blipFill>
        <p:spPr bwMode="auto">
          <a:xfrm>
            <a:off x="4654296" y="1088570"/>
            <a:ext cx="7214616" cy="4653428"/>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668705EA-A842-3C3D-577F-328235C8154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70420103"/>
      </p:ext>
    </p:extLst>
  </p:cSld>
  <p:clrMapOvr>
    <a:masterClrMapping/>
  </p:clrMapOvr>
  <mc:AlternateContent xmlns:mc="http://schemas.openxmlformats.org/markup-compatibility/2006">
    <mc:Choice xmlns:p14="http://schemas.microsoft.com/office/powerpoint/2010/main" Requires="p14">
      <p:transition spd="slow" p14:dur="2000" advTm="68694"/>
    </mc:Choice>
    <mc:Fallback>
      <p:transition spd="slow" advTm="686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148</TotalTime>
  <Words>3048</Words>
  <Application>Microsoft Office PowerPoint</Application>
  <PresentationFormat>Widescreen</PresentationFormat>
  <Paragraphs>187</Paragraphs>
  <Slides>16</Slides>
  <Notes>15</Notes>
  <HiddenSlides>0</HiddenSlides>
  <MMClips>16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Calibri Light</vt:lpstr>
      <vt:lpstr>Helvetica Neue</vt:lpstr>
      <vt:lpstr>inherit</vt:lpstr>
      <vt:lpstr>Office Theme</vt:lpstr>
      <vt:lpstr>Microsoft Movie Studio Analysis </vt:lpstr>
      <vt:lpstr>Summary </vt:lpstr>
      <vt:lpstr>Agenda </vt:lpstr>
      <vt:lpstr>Business Problem  </vt:lpstr>
      <vt:lpstr>Data  </vt:lpstr>
      <vt:lpstr>Method </vt:lpstr>
      <vt:lpstr>RESULTS </vt:lpstr>
      <vt:lpstr>PowerPoint Presentation</vt:lpstr>
      <vt:lpstr>How long should the movie be ? </vt:lpstr>
      <vt:lpstr>Correlation of domestic gross with runtime, genres, production budget ?</vt:lpstr>
      <vt:lpstr>PowerPoint Presentation</vt:lpstr>
      <vt:lpstr>PowerPoint Presentation</vt:lpstr>
      <vt:lpstr>PowerPoint Presentation</vt:lpstr>
      <vt:lpstr>PowerPoint Presentation</vt:lpstr>
      <vt:lpstr>Business Recommendation to Microsoft Company </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Movie Studio Analysis </dc:title>
  <dc:creator>Sneha Bhaskar</dc:creator>
  <cp:lastModifiedBy>Sneha Bhaskar</cp:lastModifiedBy>
  <cp:revision>6</cp:revision>
  <dcterms:created xsi:type="dcterms:W3CDTF">2023-08-12T13:49:41Z</dcterms:created>
  <dcterms:modified xsi:type="dcterms:W3CDTF">2023-08-13T07:39:05Z</dcterms:modified>
</cp:coreProperties>
</file>

<file path=docProps/thumbnail.jpeg>
</file>